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256" r:id="rId3"/>
    <p:sldId id="257" r:id="rId4"/>
    <p:sldId id="258" r:id="rId5"/>
    <p:sldId id="260" r:id="rId6"/>
    <p:sldId id="311" r:id="rId7"/>
    <p:sldId id="312" r:id="rId8"/>
    <p:sldId id="313" r:id="rId9"/>
    <p:sldId id="309" r:id="rId10"/>
    <p:sldId id="261" r:id="rId11"/>
    <p:sldId id="262" r:id="rId12"/>
    <p:sldId id="263" r:id="rId13"/>
    <p:sldId id="264" r:id="rId14"/>
    <p:sldId id="286" r:id="rId15"/>
    <p:sldId id="292" r:id="rId16"/>
    <p:sldId id="293" r:id="rId17"/>
    <p:sldId id="295" r:id="rId18"/>
    <p:sldId id="297" r:id="rId19"/>
    <p:sldId id="298" r:id="rId20"/>
    <p:sldId id="296" r:id="rId21"/>
    <p:sldId id="299" r:id="rId22"/>
    <p:sldId id="300" r:id="rId23"/>
    <p:sldId id="305" r:id="rId24"/>
    <p:sldId id="306" r:id="rId25"/>
    <p:sldId id="310" r:id="rId26"/>
    <p:sldId id="307" r:id="rId27"/>
    <p:sldId id="308" r:id="rId28"/>
    <p:sldId id="268" r:id="rId29"/>
    <p:sldId id="269" r:id="rId30"/>
    <p:sldId id="270" r:id="rId31"/>
    <p:sldId id="271" r:id="rId32"/>
    <p:sldId id="272" r:id="rId33"/>
    <p:sldId id="273" r:id="rId34"/>
    <p:sldId id="274" r:id="rId35"/>
    <p:sldId id="275" r:id="rId36"/>
    <p:sldId id="276" r:id="rId37"/>
    <p:sldId id="277" r:id="rId38"/>
    <p:sldId id="278" r:id="rId39"/>
    <p:sldId id="279" r:id="rId40"/>
    <p:sldId id="282" r:id="rId41"/>
    <p:sldId id="283" r:id="rId42"/>
    <p:sldId id="285" r:id="rId4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B3D75EF0-182C-4AE8-B50D-078D76CCADF1}" type="datetimeFigureOut">
              <a:rPr lang="tr-TR" smtClean="0"/>
              <a:t>22.01.2020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D03BF58-A0D8-4B21-9853-AB20110B3D8C}" type="slidenum">
              <a:rPr lang="tr-TR" smtClean="0"/>
              <a:t>‹#›</a:t>
            </a:fld>
            <a:endParaRPr lang="tr-TR"/>
          </a:p>
        </p:txBody>
      </p:sp>
    </p:spTree>
    <p:extLst>
      <p:ext uri="{BB962C8B-B14F-4D97-AF65-F5344CB8AC3E}">
        <p14:creationId xmlns:p14="http://schemas.microsoft.com/office/powerpoint/2010/main" val="3356266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3D75EF0-182C-4AE8-B50D-078D76CCADF1}" type="datetimeFigureOut">
              <a:rPr lang="tr-TR" smtClean="0"/>
              <a:t>22.01.2020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D03BF58-A0D8-4B21-9853-AB20110B3D8C}" type="slidenum">
              <a:rPr lang="tr-TR" smtClean="0"/>
              <a:t>‹#›</a:t>
            </a:fld>
            <a:endParaRPr lang="tr-TR"/>
          </a:p>
        </p:txBody>
      </p:sp>
    </p:spTree>
    <p:extLst>
      <p:ext uri="{BB962C8B-B14F-4D97-AF65-F5344CB8AC3E}">
        <p14:creationId xmlns:p14="http://schemas.microsoft.com/office/powerpoint/2010/main" val="2644410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3D75EF0-182C-4AE8-B50D-078D76CCADF1}" type="datetimeFigureOut">
              <a:rPr lang="tr-TR" smtClean="0"/>
              <a:t>22.01.2020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D03BF58-A0D8-4B21-9853-AB20110B3D8C}" type="slidenum">
              <a:rPr lang="tr-TR" smtClean="0"/>
              <a:t>‹#›</a:t>
            </a:fld>
            <a:endParaRPr lang="tr-TR"/>
          </a:p>
        </p:txBody>
      </p:sp>
    </p:spTree>
    <p:extLst>
      <p:ext uri="{BB962C8B-B14F-4D97-AF65-F5344CB8AC3E}">
        <p14:creationId xmlns:p14="http://schemas.microsoft.com/office/powerpoint/2010/main" val="1025820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3D75EF0-182C-4AE8-B50D-078D76CCADF1}" type="datetimeFigureOut">
              <a:rPr lang="tr-TR" smtClean="0"/>
              <a:t>22.01.2020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D03BF58-A0D8-4B21-9853-AB20110B3D8C}" type="slidenum">
              <a:rPr lang="tr-TR" smtClean="0"/>
              <a:t>‹#›</a:t>
            </a:fld>
            <a:endParaRPr lang="tr-TR"/>
          </a:p>
        </p:txBody>
      </p:sp>
    </p:spTree>
    <p:extLst>
      <p:ext uri="{BB962C8B-B14F-4D97-AF65-F5344CB8AC3E}">
        <p14:creationId xmlns:p14="http://schemas.microsoft.com/office/powerpoint/2010/main" val="1416793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D75EF0-182C-4AE8-B50D-078D76CCADF1}" type="datetimeFigureOut">
              <a:rPr lang="tr-TR" smtClean="0"/>
              <a:t>22.01.2020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D03BF58-A0D8-4B21-9853-AB20110B3D8C}" type="slidenum">
              <a:rPr lang="tr-TR" smtClean="0"/>
              <a:t>‹#›</a:t>
            </a:fld>
            <a:endParaRPr lang="tr-TR"/>
          </a:p>
        </p:txBody>
      </p:sp>
    </p:spTree>
    <p:extLst>
      <p:ext uri="{BB962C8B-B14F-4D97-AF65-F5344CB8AC3E}">
        <p14:creationId xmlns:p14="http://schemas.microsoft.com/office/powerpoint/2010/main" val="1271757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B3D75EF0-182C-4AE8-B50D-078D76CCADF1}" type="datetimeFigureOut">
              <a:rPr lang="tr-TR" smtClean="0"/>
              <a:t>22.01.2020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D03BF58-A0D8-4B21-9853-AB20110B3D8C}" type="slidenum">
              <a:rPr lang="tr-TR" smtClean="0"/>
              <a:t>‹#›</a:t>
            </a:fld>
            <a:endParaRPr lang="tr-TR"/>
          </a:p>
        </p:txBody>
      </p:sp>
    </p:spTree>
    <p:extLst>
      <p:ext uri="{BB962C8B-B14F-4D97-AF65-F5344CB8AC3E}">
        <p14:creationId xmlns:p14="http://schemas.microsoft.com/office/powerpoint/2010/main" val="2961061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B3D75EF0-182C-4AE8-B50D-078D76CCADF1}" type="datetimeFigureOut">
              <a:rPr lang="tr-TR" smtClean="0"/>
              <a:t>22.01.2020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D03BF58-A0D8-4B21-9853-AB20110B3D8C}" type="slidenum">
              <a:rPr lang="tr-TR" smtClean="0"/>
              <a:t>‹#›</a:t>
            </a:fld>
            <a:endParaRPr lang="tr-TR"/>
          </a:p>
        </p:txBody>
      </p:sp>
    </p:spTree>
    <p:extLst>
      <p:ext uri="{BB962C8B-B14F-4D97-AF65-F5344CB8AC3E}">
        <p14:creationId xmlns:p14="http://schemas.microsoft.com/office/powerpoint/2010/main" val="86107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B3D75EF0-182C-4AE8-B50D-078D76CCADF1}" type="datetimeFigureOut">
              <a:rPr lang="tr-TR" smtClean="0"/>
              <a:t>22.01.2020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D03BF58-A0D8-4B21-9853-AB20110B3D8C}" type="slidenum">
              <a:rPr lang="tr-TR" smtClean="0"/>
              <a:t>‹#›</a:t>
            </a:fld>
            <a:endParaRPr lang="tr-TR"/>
          </a:p>
        </p:txBody>
      </p:sp>
    </p:spTree>
    <p:extLst>
      <p:ext uri="{BB962C8B-B14F-4D97-AF65-F5344CB8AC3E}">
        <p14:creationId xmlns:p14="http://schemas.microsoft.com/office/powerpoint/2010/main" val="1154703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D75EF0-182C-4AE8-B50D-078D76CCADF1}" type="datetimeFigureOut">
              <a:rPr lang="tr-TR" smtClean="0"/>
              <a:t>22.01.2020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D03BF58-A0D8-4B21-9853-AB20110B3D8C}" type="slidenum">
              <a:rPr lang="tr-TR" smtClean="0"/>
              <a:t>‹#›</a:t>
            </a:fld>
            <a:endParaRPr lang="tr-TR"/>
          </a:p>
        </p:txBody>
      </p:sp>
    </p:spTree>
    <p:extLst>
      <p:ext uri="{BB962C8B-B14F-4D97-AF65-F5344CB8AC3E}">
        <p14:creationId xmlns:p14="http://schemas.microsoft.com/office/powerpoint/2010/main" val="2891389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D75EF0-182C-4AE8-B50D-078D76CCADF1}" type="datetimeFigureOut">
              <a:rPr lang="tr-TR" smtClean="0"/>
              <a:t>22.01.2020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D03BF58-A0D8-4B21-9853-AB20110B3D8C}" type="slidenum">
              <a:rPr lang="tr-TR" smtClean="0"/>
              <a:t>‹#›</a:t>
            </a:fld>
            <a:endParaRPr lang="tr-TR"/>
          </a:p>
        </p:txBody>
      </p:sp>
    </p:spTree>
    <p:extLst>
      <p:ext uri="{BB962C8B-B14F-4D97-AF65-F5344CB8AC3E}">
        <p14:creationId xmlns:p14="http://schemas.microsoft.com/office/powerpoint/2010/main" val="1512513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D75EF0-182C-4AE8-B50D-078D76CCADF1}" type="datetimeFigureOut">
              <a:rPr lang="tr-TR" smtClean="0"/>
              <a:t>22.01.2020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D03BF58-A0D8-4B21-9853-AB20110B3D8C}" type="slidenum">
              <a:rPr lang="tr-TR" smtClean="0"/>
              <a:t>‹#›</a:t>
            </a:fld>
            <a:endParaRPr lang="tr-TR"/>
          </a:p>
        </p:txBody>
      </p:sp>
    </p:spTree>
    <p:extLst>
      <p:ext uri="{BB962C8B-B14F-4D97-AF65-F5344CB8AC3E}">
        <p14:creationId xmlns:p14="http://schemas.microsoft.com/office/powerpoint/2010/main" val="2747436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D75EF0-182C-4AE8-B50D-078D76CCADF1}" type="datetimeFigureOut">
              <a:rPr lang="tr-TR" smtClean="0"/>
              <a:t>22.01.2020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03BF58-A0D8-4B21-9853-AB20110B3D8C}" type="slidenum">
              <a:rPr lang="tr-TR" smtClean="0"/>
              <a:t>‹#›</a:t>
            </a:fld>
            <a:endParaRPr lang="tr-TR"/>
          </a:p>
        </p:txBody>
      </p:sp>
    </p:spTree>
    <p:extLst>
      <p:ext uri="{BB962C8B-B14F-4D97-AF65-F5344CB8AC3E}">
        <p14:creationId xmlns:p14="http://schemas.microsoft.com/office/powerpoint/2010/main" val="30610035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g.marmara.edu.tr/ogrenci/staj-esaslari-ve-belgeler" TargetMode="External"/><Relationship Id="rId2" Type="http://schemas.openxmlformats.org/officeDocument/2006/relationships/hyperlink" Target="http://me.eng.marmara.edu.tr/staj"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2" y="304800"/>
            <a:ext cx="9067800" cy="6155531"/>
          </a:xfrm>
          <a:prstGeom prst="rect">
            <a:avLst/>
          </a:prstGeom>
          <a:noFill/>
        </p:spPr>
        <p:txBody>
          <a:bodyPr wrap="square" rtlCol="0">
            <a:spAutoFit/>
          </a:bodyPr>
          <a:lstStyle/>
          <a:p>
            <a:pPr algn="ctr"/>
            <a:r>
              <a:rPr lang="tr-TR" sz="5400" b="1" dirty="0" smtClean="0"/>
              <a:t>MECHANICAL ENGINEERING DEPARTMENT</a:t>
            </a:r>
          </a:p>
          <a:p>
            <a:pPr algn="ctr"/>
            <a:endParaRPr lang="tr-TR" sz="5400" dirty="0" smtClean="0"/>
          </a:p>
          <a:p>
            <a:pPr algn="ctr"/>
            <a:r>
              <a:rPr lang="tr-TR" sz="5400" u="sng" dirty="0" smtClean="0"/>
              <a:t>INTERNSHIP ORIENTATION MEETING</a:t>
            </a:r>
          </a:p>
          <a:p>
            <a:pPr algn="ctr"/>
            <a:endParaRPr lang="tr-TR" sz="5400" u="sng" dirty="0" smtClean="0"/>
          </a:p>
          <a:p>
            <a:pPr algn="ctr"/>
            <a:r>
              <a:rPr lang="tr-TR" sz="3000" dirty="0" smtClean="0"/>
              <a:t>Doç. Dr. </a:t>
            </a:r>
            <a:r>
              <a:rPr lang="tr-TR" sz="3000" dirty="0" err="1" smtClean="0"/>
              <a:t>Candeniz</a:t>
            </a:r>
            <a:r>
              <a:rPr lang="tr-TR" sz="3000" dirty="0" smtClean="0"/>
              <a:t> SEÇKİN</a:t>
            </a:r>
          </a:p>
          <a:p>
            <a:pPr algn="ctr"/>
            <a:endParaRPr lang="tr-TR" sz="4000" b="1" dirty="0" smtClean="0"/>
          </a:p>
        </p:txBody>
      </p:sp>
    </p:spTree>
    <p:extLst>
      <p:ext uri="{BB962C8B-B14F-4D97-AF65-F5344CB8AC3E}">
        <p14:creationId xmlns:p14="http://schemas.microsoft.com/office/powerpoint/2010/main" val="20588846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Staj Yeri</a:t>
            </a:r>
            <a:endParaRPr lang="tr-TR" dirty="0"/>
          </a:p>
        </p:txBody>
      </p:sp>
      <p:sp>
        <p:nvSpPr>
          <p:cNvPr id="3" name="Content Placeholder 2"/>
          <p:cNvSpPr>
            <a:spLocks noGrp="1"/>
          </p:cNvSpPr>
          <p:nvPr>
            <p:ph idx="1"/>
          </p:nvPr>
        </p:nvSpPr>
        <p:spPr/>
        <p:txBody>
          <a:bodyPr/>
          <a:lstStyle/>
          <a:p>
            <a:pPr algn="just"/>
            <a:r>
              <a:rPr lang="tr-TR" b="1" dirty="0" smtClean="0"/>
              <a:t>Staj yeri </a:t>
            </a:r>
            <a:r>
              <a:rPr lang="tr-TR" dirty="0" smtClean="0"/>
              <a:t>bulma sorumluluğu öğrenciye aittir.</a:t>
            </a:r>
          </a:p>
          <a:p>
            <a:pPr algn="just"/>
            <a:r>
              <a:rPr lang="tr-TR" dirty="0" smtClean="0"/>
              <a:t>Öğrencilerin bulup önerdiği </a:t>
            </a:r>
            <a:r>
              <a:rPr lang="tr-TR" b="1" dirty="0" smtClean="0"/>
              <a:t>staj  yerinin </a:t>
            </a:r>
            <a:r>
              <a:rPr lang="tr-TR" dirty="0" smtClean="0"/>
              <a:t>uygun olup olmadığına, Staj Komisyonu karar verir.</a:t>
            </a:r>
          </a:p>
          <a:p>
            <a:pPr algn="just"/>
            <a:r>
              <a:rPr lang="tr-TR" dirty="0" smtClean="0"/>
              <a:t>Öğrenci bulduğu işletmede staja başlamadan önce Staj Komisyonunun </a:t>
            </a:r>
            <a:r>
              <a:rPr lang="tr-TR" b="1" dirty="0" smtClean="0"/>
              <a:t>yazılı onayını </a:t>
            </a:r>
            <a:r>
              <a:rPr lang="tr-TR" dirty="0" smtClean="0"/>
              <a:t>almak zorundadır. </a:t>
            </a:r>
          </a:p>
          <a:p>
            <a:pPr algn="just"/>
            <a:r>
              <a:rPr lang="tr-TR" dirty="0" smtClean="0"/>
              <a:t>Staj komisyonunun onayı olmadan başlanan stajlar </a:t>
            </a:r>
            <a:r>
              <a:rPr lang="tr-TR" u="sng" dirty="0" smtClean="0"/>
              <a:t>geçerli değildir.</a:t>
            </a:r>
            <a:endParaRPr lang="tr-TR" u="sng" dirty="0"/>
          </a:p>
        </p:txBody>
      </p:sp>
    </p:spTree>
    <p:extLst>
      <p:ext uri="{BB962C8B-B14F-4D97-AF65-F5344CB8AC3E}">
        <p14:creationId xmlns:p14="http://schemas.microsoft.com/office/powerpoint/2010/main" val="29279305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38200"/>
            <a:ext cx="8229600" cy="4525963"/>
          </a:xfrm>
        </p:spPr>
        <p:txBody>
          <a:bodyPr>
            <a:noAutofit/>
          </a:bodyPr>
          <a:lstStyle/>
          <a:p>
            <a:pPr algn="just"/>
            <a:r>
              <a:rPr lang="tr-TR" sz="3000" dirty="0" smtClean="0"/>
              <a:t>Öğrenci stajını </a:t>
            </a:r>
            <a:r>
              <a:rPr lang="tr-TR" sz="3000" b="1" dirty="0" smtClean="0"/>
              <a:t>yurtiçinde veya yurtdışında </a:t>
            </a:r>
            <a:r>
              <a:rPr lang="tr-TR" sz="3000" dirty="0" smtClean="0"/>
              <a:t>bölümü ile ilgili bir alanda faaliyet gösteren ve </a:t>
            </a:r>
            <a:r>
              <a:rPr lang="tr-TR" sz="3000" b="1" dirty="0" smtClean="0"/>
              <a:t>eğitim aldığı dalda </a:t>
            </a:r>
            <a:r>
              <a:rPr lang="tr-TR" sz="3000" b="1" u="sng" dirty="0" smtClean="0"/>
              <a:t>en az bir mühendisi </a:t>
            </a:r>
            <a:r>
              <a:rPr lang="tr-TR" sz="3000" b="1" dirty="0" smtClean="0"/>
              <a:t>bulunan </a:t>
            </a:r>
            <a:r>
              <a:rPr lang="tr-TR" sz="3000" dirty="0" smtClean="0"/>
              <a:t>kuruluşta yapmak zorundadır.</a:t>
            </a:r>
          </a:p>
          <a:p>
            <a:pPr algn="just"/>
            <a:endParaRPr lang="tr-TR" sz="3000" dirty="0" smtClean="0"/>
          </a:p>
          <a:p>
            <a:pPr algn="just"/>
            <a:r>
              <a:rPr lang="tr-TR" sz="3000" dirty="0" smtClean="0"/>
              <a:t>Yurtiçi ve yurtdışındaki kamu veya özel kurum ve kuruluşların bölüm için tahsis ettikleri  stajyer kontenjanları, Staj Komisyonu tarafından ilan edilir ve belirlenmiş kriterlere göre (öğrenci  tercihi, öğrencinin genel not ortalaması, mezuniyet durumları ve benzeri) dağıtılır.</a:t>
            </a:r>
            <a:endParaRPr lang="tr-TR" sz="3000" dirty="0"/>
          </a:p>
        </p:txBody>
      </p:sp>
    </p:spTree>
    <p:extLst>
      <p:ext uri="{BB962C8B-B14F-4D97-AF65-F5344CB8AC3E}">
        <p14:creationId xmlns:p14="http://schemas.microsoft.com/office/powerpoint/2010/main" val="12211487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09600"/>
            <a:ext cx="8458200" cy="6096000"/>
          </a:xfrm>
        </p:spPr>
        <p:txBody>
          <a:bodyPr>
            <a:noAutofit/>
          </a:bodyPr>
          <a:lstStyle/>
          <a:p>
            <a:pPr algn="just"/>
            <a:r>
              <a:rPr lang="tr-TR" sz="3000" dirty="0" smtClean="0"/>
              <a:t>Öğrenciler, Türkiye dışındaki yabancı ülkelerde de staj yapabilir. Öğrenciler stajlarını </a:t>
            </a:r>
          </a:p>
          <a:p>
            <a:pPr lvl="1" algn="just"/>
            <a:r>
              <a:rPr lang="tr-TR" sz="3000" dirty="0" smtClean="0"/>
              <a:t>IAESTE ve ERASMUS gibi programlar kanalı ile gerçekleştirebilir veya kendi girişimleri sonucu buldukları yerlerde de staj yapabilirler.</a:t>
            </a:r>
          </a:p>
          <a:p>
            <a:pPr lvl="1" algn="just"/>
            <a:r>
              <a:rPr lang="tr-TR" sz="3000" dirty="0" smtClean="0"/>
              <a:t>2 TÜR ZORUNLU STAJ VAR:</a:t>
            </a:r>
          </a:p>
          <a:p>
            <a:pPr marL="457200" lvl="1" indent="0" algn="just">
              <a:buNone/>
            </a:pPr>
            <a:r>
              <a:rPr lang="tr-TR" sz="3000" dirty="0" smtClean="0"/>
              <a:t>Üretim stajı (ME 300) </a:t>
            </a:r>
            <a:r>
              <a:rPr lang="tr-TR" sz="3000" dirty="0" smtClean="0">
                <a:sym typeface="Wingdings" panose="05000000000000000000" pitchFamily="2" charset="2"/>
              </a:rPr>
              <a:t> En az 30 gün</a:t>
            </a:r>
          </a:p>
          <a:p>
            <a:pPr marL="457200" lvl="1" indent="0" algn="just">
              <a:buNone/>
            </a:pPr>
            <a:r>
              <a:rPr lang="tr-TR" sz="3000" dirty="0" smtClean="0"/>
              <a:t>Yönetim </a:t>
            </a:r>
            <a:r>
              <a:rPr lang="tr-TR" sz="3000" dirty="0"/>
              <a:t>stajı (ME </a:t>
            </a:r>
            <a:r>
              <a:rPr lang="tr-TR" sz="3000" dirty="0" smtClean="0"/>
              <a:t>400) </a:t>
            </a:r>
            <a:r>
              <a:rPr lang="tr-TR" sz="3000" dirty="0">
                <a:sym typeface="Wingdings" panose="05000000000000000000" pitchFamily="2" charset="2"/>
              </a:rPr>
              <a:t> En az 30 </a:t>
            </a:r>
            <a:r>
              <a:rPr lang="tr-TR" sz="3000" dirty="0" smtClean="0">
                <a:sym typeface="Wingdings" panose="05000000000000000000" pitchFamily="2" charset="2"/>
              </a:rPr>
              <a:t>gün</a:t>
            </a:r>
          </a:p>
        </p:txBody>
      </p:sp>
    </p:spTree>
    <p:extLst>
      <p:ext uri="{BB962C8B-B14F-4D97-AF65-F5344CB8AC3E}">
        <p14:creationId xmlns:p14="http://schemas.microsoft.com/office/powerpoint/2010/main" val="25944461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tr-TR" dirty="0" smtClean="0"/>
              <a:t>Bölüm başkanlığının izniyle ve koşullar uygun olduğunda, </a:t>
            </a:r>
            <a:r>
              <a:rPr lang="tr-TR" dirty="0" smtClean="0">
                <a:effectLst>
                  <a:outerShdw blurRad="38100" dist="38100" dir="2700000" algn="tl">
                    <a:srgbClr val="000000">
                      <a:alpha val="43137"/>
                    </a:srgbClr>
                  </a:outerShdw>
                </a:effectLst>
              </a:rPr>
              <a:t>diğer yükseköğretim kurumlarında </a:t>
            </a:r>
            <a:r>
              <a:rPr lang="tr-TR" dirty="0" smtClean="0"/>
              <a:t>da staj yapılabilir. Ancak, bu şekilde yapılacak stajın süresi </a:t>
            </a:r>
            <a:r>
              <a:rPr lang="tr-TR" dirty="0" smtClean="0">
                <a:effectLst>
                  <a:outerShdw blurRad="38100" dist="38100" dir="2700000" algn="tl">
                    <a:srgbClr val="000000">
                      <a:alpha val="43137"/>
                    </a:srgbClr>
                  </a:outerShdw>
                </a:effectLst>
              </a:rPr>
              <a:t>toplam staj süresinin yarısını aşamaz.</a:t>
            </a:r>
            <a:endParaRPr lang="tr-T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673173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5314" y="1676400"/>
            <a:ext cx="3962400" cy="4953000"/>
          </a:xfrm>
        </p:spPr>
        <p:txBody>
          <a:bodyPr>
            <a:normAutofit/>
          </a:bodyPr>
          <a:lstStyle/>
          <a:p>
            <a:r>
              <a:rPr lang="tr-TR" sz="2400" dirty="0"/>
              <a:t>Öğrenci staj yapmak istediği kurumdan alacağı staj yapma isteğinin kabul edildiğine dair başlıklı veya kaşeli, tarihli ve stajın adını içeren </a:t>
            </a:r>
            <a:r>
              <a:rPr lang="tr-TR" sz="2400" b="1" dirty="0"/>
              <a:t>onaylı </a:t>
            </a:r>
            <a:r>
              <a:rPr lang="tr-TR" sz="2400" b="1" dirty="0" smtClean="0">
                <a:solidFill>
                  <a:schemeClr val="accent6"/>
                </a:solidFill>
              </a:rPr>
              <a:t>(3 nüsha) </a:t>
            </a:r>
            <a:r>
              <a:rPr lang="tr-TR" sz="2400" b="1" dirty="0" smtClean="0"/>
              <a:t>belge </a:t>
            </a:r>
            <a:r>
              <a:rPr lang="tr-TR" sz="2400" b="1" dirty="0"/>
              <a:t>ile yarıyılın bitiminden </a:t>
            </a:r>
            <a:r>
              <a:rPr lang="tr-TR" sz="2400" b="1" u="sng" dirty="0"/>
              <a:t>en az </a:t>
            </a:r>
            <a:r>
              <a:rPr lang="tr-TR" sz="2400" b="1" u="sng" dirty="0" smtClean="0"/>
              <a:t>20 </a:t>
            </a:r>
            <a:r>
              <a:rPr lang="tr-TR" sz="2400" b="1" u="sng" dirty="0"/>
              <a:t>gün önce</a:t>
            </a:r>
            <a:r>
              <a:rPr lang="tr-TR" sz="2400" b="1" dirty="0"/>
              <a:t> Staj Komisyonu Başkanlığına başvurur</a:t>
            </a:r>
            <a:r>
              <a:rPr lang="tr-TR" sz="2400" dirty="0" smtClean="0"/>
              <a:t>.</a:t>
            </a:r>
          </a:p>
          <a:p>
            <a:endParaRPr lang="tr-TR" sz="2400" dirty="0"/>
          </a:p>
          <a:p>
            <a:r>
              <a:rPr lang="tr-TR" sz="2400" dirty="0" smtClean="0"/>
              <a:t>Form web sitesinde </a:t>
            </a:r>
            <a:endParaRPr lang="tr-TR" sz="2400" dirty="0"/>
          </a:p>
        </p:txBody>
      </p:sp>
      <p:pic>
        <p:nvPicPr>
          <p:cNvPr id="4" name="Picture 2"/>
          <p:cNvPicPr>
            <a:picLocks noChangeAspect="1"/>
          </p:cNvPicPr>
          <p:nvPr/>
        </p:nvPicPr>
        <p:blipFill>
          <a:blip r:embed="rId2"/>
          <a:stretch>
            <a:fillRect/>
          </a:stretch>
        </p:blipFill>
        <p:spPr>
          <a:xfrm>
            <a:off x="4027714" y="228600"/>
            <a:ext cx="5029200" cy="6400800"/>
          </a:xfrm>
          <a:prstGeom prst="rect">
            <a:avLst/>
          </a:prstGeom>
          <a:ln>
            <a:solidFill>
              <a:srgbClr val="0070C0"/>
            </a:solidFill>
          </a:ln>
        </p:spPr>
      </p:pic>
      <p:sp>
        <p:nvSpPr>
          <p:cNvPr id="5" name="Title 1"/>
          <p:cNvSpPr>
            <a:spLocks noGrp="1"/>
          </p:cNvSpPr>
          <p:nvPr>
            <p:ph type="title"/>
          </p:nvPr>
        </p:nvSpPr>
        <p:spPr>
          <a:xfrm>
            <a:off x="219456" y="228600"/>
            <a:ext cx="3581400" cy="1143000"/>
          </a:xfrm>
        </p:spPr>
        <p:txBody>
          <a:bodyPr>
            <a:normAutofit fontScale="90000"/>
          </a:bodyPr>
          <a:lstStyle/>
          <a:p>
            <a:r>
              <a:rPr lang="tr-TR" dirty="0" smtClean="0"/>
              <a:t>Belgeler</a:t>
            </a:r>
            <a:br>
              <a:rPr lang="tr-TR" dirty="0" smtClean="0"/>
            </a:br>
            <a:r>
              <a:rPr lang="tr-TR" dirty="0" smtClean="0"/>
              <a:t>(Staj Öncesi)</a:t>
            </a:r>
            <a:endParaRPr lang="tr-TR" dirty="0"/>
          </a:p>
        </p:txBody>
      </p:sp>
    </p:spTree>
    <p:extLst>
      <p:ext uri="{BB962C8B-B14F-4D97-AF65-F5344CB8AC3E}">
        <p14:creationId xmlns:p14="http://schemas.microsoft.com/office/powerpoint/2010/main" val="13704017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1000" y="685800"/>
            <a:ext cx="8382000" cy="4525963"/>
          </a:xfrm>
        </p:spPr>
        <p:txBody>
          <a:bodyPr>
            <a:normAutofit fontScale="85000" lnSpcReduction="10000"/>
          </a:bodyPr>
          <a:lstStyle/>
          <a:p>
            <a:pPr algn="just"/>
            <a:r>
              <a:rPr lang="tr-TR" dirty="0"/>
              <a:t>Başvurusu Staj Komisyonu tarafından incelenerek ve gerektiğinde staj yeriyle ilgili detaylı bilgiler istenerek stajın o kurumda yapılıp yapılmayacağına karar verilir</a:t>
            </a:r>
            <a:r>
              <a:rPr lang="tr-TR" dirty="0" smtClean="0"/>
              <a:t>.</a:t>
            </a:r>
          </a:p>
          <a:p>
            <a:pPr algn="just"/>
            <a:endParaRPr lang="tr-TR" dirty="0"/>
          </a:p>
          <a:p>
            <a:pPr algn="just"/>
            <a:r>
              <a:rPr lang="tr-TR" b="1" dirty="0" smtClean="0"/>
              <a:t>Öğrenci Staj öncesinde, İŞ GÜVENLİK EĞİTİMİNİ tamamlamış olduğunu belgeler ve staja başlamadan en az 20 gün önce Bölüm Staj Komisyonuna teslim eder.</a:t>
            </a:r>
          </a:p>
          <a:p>
            <a:pPr marL="0" indent="0" algn="just">
              <a:buNone/>
            </a:pPr>
            <a:endParaRPr lang="tr-TR" b="1" dirty="0"/>
          </a:p>
          <a:p>
            <a:pPr marL="0" indent="0" algn="just">
              <a:buNone/>
            </a:pPr>
            <a:r>
              <a:rPr lang="tr-TR" b="1" dirty="0" smtClean="0"/>
              <a:t>ISG Dersleri (1&amp;2)</a:t>
            </a:r>
          </a:p>
          <a:p>
            <a:pPr marL="0" indent="0" algn="just">
              <a:buNone/>
            </a:pPr>
            <a:r>
              <a:rPr lang="tr-TR" b="1" dirty="0" smtClean="0"/>
              <a:t>ISG Eğitimi </a:t>
            </a:r>
          </a:p>
        </p:txBody>
      </p:sp>
    </p:spTree>
    <p:extLst>
      <p:ext uri="{BB962C8B-B14F-4D97-AF65-F5344CB8AC3E}">
        <p14:creationId xmlns:p14="http://schemas.microsoft.com/office/powerpoint/2010/main" val="7330419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456" y="228600"/>
            <a:ext cx="3581400" cy="1143000"/>
          </a:xfrm>
        </p:spPr>
        <p:txBody>
          <a:bodyPr>
            <a:normAutofit fontScale="90000"/>
          </a:bodyPr>
          <a:lstStyle/>
          <a:p>
            <a:r>
              <a:rPr lang="tr-TR" dirty="0" smtClean="0"/>
              <a:t>Belgeler</a:t>
            </a:r>
            <a:br>
              <a:rPr lang="tr-TR" dirty="0" smtClean="0"/>
            </a:br>
            <a:r>
              <a:rPr lang="tr-TR" dirty="0" smtClean="0"/>
              <a:t>(Staj Öncesi)</a:t>
            </a:r>
            <a:endParaRPr lang="tr-TR" dirty="0"/>
          </a:p>
        </p:txBody>
      </p:sp>
      <p:sp>
        <p:nvSpPr>
          <p:cNvPr id="3" name="Content Placeholder 2"/>
          <p:cNvSpPr>
            <a:spLocks noGrp="1"/>
          </p:cNvSpPr>
          <p:nvPr>
            <p:ph idx="1"/>
          </p:nvPr>
        </p:nvSpPr>
        <p:spPr>
          <a:xfrm>
            <a:off x="228600" y="1601724"/>
            <a:ext cx="3276600" cy="4645152"/>
          </a:xfrm>
        </p:spPr>
        <p:txBody>
          <a:bodyPr>
            <a:noAutofit/>
          </a:bodyPr>
          <a:lstStyle/>
          <a:p>
            <a:pPr marL="0" indent="0">
              <a:buNone/>
            </a:pPr>
            <a:r>
              <a:rPr lang="tr-TR" sz="2200" b="1" dirty="0" smtClean="0">
                <a:solidFill>
                  <a:schemeClr val="accent6"/>
                </a:solidFill>
              </a:rPr>
              <a:t>Zorunlu Staj Başvuru Formu:</a:t>
            </a:r>
          </a:p>
          <a:p>
            <a:pPr marL="0" indent="0">
              <a:buNone/>
            </a:pPr>
            <a:r>
              <a:rPr lang="tr-TR" sz="2400" dirty="0">
                <a:solidFill>
                  <a:srgbClr val="002060"/>
                </a:solidFill>
              </a:rPr>
              <a:t>(Başlangıç tarihinden </a:t>
            </a:r>
            <a:r>
              <a:rPr lang="tr-TR" sz="2400" dirty="0" smtClean="0">
                <a:solidFill>
                  <a:srgbClr val="002060"/>
                </a:solidFill>
              </a:rPr>
              <a:t>20 </a:t>
            </a:r>
            <a:r>
              <a:rPr lang="tr-TR" sz="2400" dirty="0">
                <a:solidFill>
                  <a:srgbClr val="002060"/>
                </a:solidFill>
              </a:rPr>
              <a:t>gün önce)</a:t>
            </a:r>
            <a:endParaRPr lang="en-US" sz="2400" dirty="0">
              <a:solidFill>
                <a:srgbClr val="002060"/>
              </a:solidFill>
            </a:endParaRPr>
          </a:p>
          <a:p>
            <a:pPr marL="0" indent="0">
              <a:buNone/>
            </a:pPr>
            <a:endParaRPr lang="tr-TR" sz="2200" b="1" dirty="0" smtClean="0"/>
          </a:p>
          <a:p>
            <a:r>
              <a:rPr lang="tr-TR" sz="2200" dirty="0" smtClean="0"/>
              <a:t>Öğrenci tarafından doldurulan ve staj yapmak istediği işletme ile stajın başlama ve bitiş tarihlerini gösteren formdur.</a:t>
            </a:r>
          </a:p>
        </p:txBody>
      </p:sp>
      <p:pic>
        <p:nvPicPr>
          <p:cNvPr id="4" name="Picture 2"/>
          <p:cNvPicPr>
            <a:picLocks noChangeAspect="1"/>
          </p:cNvPicPr>
          <p:nvPr/>
        </p:nvPicPr>
        <p:blipFill>
          <a:blip r:embed="rId2"/>
          <a:stretch>
            <a:fillRect/>
          </a:stretch>
        </p:blipFill>
        <p:spPr>
          <a:xfrm>
            <a:off x="3657600" y="228600"/>
            <a:ext cx="5333549" cy="6477000"/>
          </a:xfrm>
          <a:prstGeom prst="rect">
            <a:avLst/>
          </a:prstGeom>
          <a:ln>
            <a:solidFill>
              <a:srgbClr val="0070C0"/>
            </a:solidFill>
          </a:ln>
        </p:spPr>
      </p:pic>
    </p:spTree>
    <p:extLst>
      <p:ext uri="{BB962C8B-B14F-4D97-AF65-F5344CB8AC3E}">
        <p14:creationId xmlns:p14="http://schemas.microsoft.com/office/powerpoint/2010/main" val="14161253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tr-TR" dirty="0"/>
              <a:t>Belgeler (Staj Öncesi)</a:t>
            </a:r>
          </a:p>
        </p:txBody>
      </p:sp>
      <p:sp>
        <p:nvSpPr>
          <p:cNvPr id="3" name="Content Placeholder 2"/>
          <p:cNvSpPr>
            <a:spLocks noGrp="1"/>
          </p:cNvSpPr>
          <p:nvPr>
            <p:ph idx="1"/>
          </p:nvPr>
        </p:nvSpPr>
        <p:spPr>
          <a:xfrm>
            <a:off x="457200" y="990600"/>
            <a:ext cx="8229600" cy="4876800"/>
          </a:xfrm>
        </p:spPr>
        <p:txBody>
          <a:bodyPr>
            <a:noAutofit/>
          </a:bodyPr>
          <a:lstStyle/>
          <a:p>
            <a:pPr algn="just"/>
            <a:r>
              <a:rPr lang="tr-TR" sz="2200" b="1" dirty="0" smtClean="0">
                <a:solidFill>
                  <a:schemeClr val="accent6"/>
                </a:solidFill>
              </a:rPr>
              <a:t>Sosyal Güvenlik Formu: </a:t>
            </a:r>
            <a:r>
              <a:rPr lang="tr-TR" sz="2200" dirty="0" smtClean="0"/>
              <a:t>“öğrenimleri sırasında staja tabi tutulacak öğrenciler hakkında iş kazası ve meslek hastalığı sigortası” uygulanır ve </a:t>
            </a:r>
            <a:r>
              <a:rPr lang="tr-TR" sz="2200" b="1" u="sng" dirty="0" smtClean="0"/>
              <a:t>öğrencilerin staj süresince iş kazası ve meslek hastalığı sigortası Marmara Üniversitesi tarafından ödenmektedir</a:t>
            </a:r>
            <a:r>
              <a:rPr lang="tr-TR" sz="2200" b="1" dirty="0" smtClean="0"/>
              <a:t>. </a:t>
            </a:r>
          </a:p>
          <a:p>
            <a:pPr algn="just"/>
            <a:endParaRPr lang="tr-TR" sz="2200" b="1" dirty="0" smtClean="0"/>
          </a:p>
          <a:p>
            <a:pPr algn="just"/>
            <a:r>
              <a:rPr lang="tr-TR" sz="2200" b="1" dirty="0" smtClean="0"/>
              <a:t>Staja başladıktan sonra öğrenci zorunlu olmadıkça staj yeri ve süresinde değişiklik yapamaz</a:t>
            </a:r>
            <a:r>
              <a:rPr lang="tr-TR" sz="2200" dirty="0" smtClean="0"/>
              <a:t>. Ancak, staja yasal ve zorunlu nedenlerden dolayı gidilemezse, staj yeri değiştirilirse veya staja başladıktan sonra staj yarım bırakılırsa bu durum en kısa sürede Bölüm Staj Komisyonuna bildirilmelidir.</a:t>
            </a:r>
          </a:p>
          <a:p>
            <a:pPr algn="just"/>
            <a:endParaRPr lang="tr-TR" sz="2200" dirty="0" smtClean="0"/>
          </a:p>
          <a:p>
            <a:pPr algn="just"/>
            <a:r>
              <a:rPr lang="tr-TR" sz="2200" dirty="0" smtClean="0"/>
              <a:t>Öğrenci bu bilgi verme işlemlerini yerine getirmezse </a:t>
            </a:r>
            <a:r>
              <a:rPr lang="tr-TR" sz="2200" b="1" dirty="0" smtClean="0"/>
              <a:t>doğacak tüm sorumluluğun tarafına ait olduğunu kabul ve taahhüt eder.</a:t>
            </a:r>
            <a:endParaRPr lang="tr-TR" sz="2200" b="1" dirty="0"/>
          </a:p>
        </p:txBody>
      </p:sp>
    </p:spTree>
    <p:extLst>
      <p:ext uri="{BB962C8B-B14F-4D97-AF65-F5344CB8AC3E}">
        <p14:creationId xmlns:p14="http://schemas.microsoft.com/office/powerpoint/2010/main" val="40059230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04800" y="274638"/>
            <a:ext cx="8839200" cy="1143000"/>
          </a:xfrm>
        </p:spPr>
        <p:txBody>
          <a:bodyPr>
            <a:normAutofit fontScale="90000"/>
          </a:bodyPr>
          <a:lstStyle/>
          <a:p>
            <a:r>
              <a:rPr lang="tr-TR" dirty="0">
                <a:solidFill>
                  <a:srgbClr val="002060"/>
                </a:solidFill>
              </a:rPr>
              <a:t>Uzun Dönem Stajı / Zorunlu Olmayan Staj</a:t>
            </a:r>
            <a:r>
              <a:rPr lang="en-US" dirty="0">
                <a:solidFill>
                  <a:srgbClr val="002060"/>
                </a:solidFill>
              </a:rPr>
              <a:t/>
            </a:r>
            <a:br>
              <a:rPr lang="en-US" dirty="0">
                <a:solidFill>
                  <a:srgbClr val="002060"/>
                </a:solidFill>
              </a:rPr>
            </a:br>
            <a:endParaRPr lang="tr-TR" dirty="0"/>
          </a:p>
        </p:txBody>
      </p:sp>
      <p:pic>
        <p:nvPicPr>
          <p:cNvPr id="5" name="Picture 3"/>
          <p:cNvPicPr>
            <a:picLocks noChangeAspect="1"/>
          </p:cNvPicPr>
          <p:nvPr/>
        </p:nvPicPr>
        <p:blipFill>
          <a:blip r:embed="rId2"/>
          <a:stretch>
            <a:fillRect/>
          </a:stretch>
        </p:blipFill>
        <p:spPr>
          <a:xfrm>
            <a:off x="304800" y="1676400"/>
            <a:ext cx="8747759" cy="3124200"/>
          </a:xfrm>
          <a:prstGeom prst="rect">
            <a:avLst/>
          </a:prstGeom>
        </p:spPr>
      </p:pic>
      <p:cxnSp>
        <p:nvCxnSpPr>
          <p:cNvPr id="6" name="Straight Connector 6"/>
          <p:cNvCxnSpPr/>
          <p:nvPr/>
        </p:nvCxnSpPr>
        <p:spPr>
          <a:xfrm flipH="1">
            <a:off x="2133600" y="2209800"/>
            <a:ext cx="4608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1143000" y="3962400"/>
            <a:ext cx="74676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6"/>
          <p:cNvCxnSpPr/>
          <p:nvPr/>
        </p:nvCxnSpPr>
        <p:spPr>
          <a:xfrm flipH="1">
            <a:off x="1295400" y="4495800"/>
            <a:ext cx="74676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6421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274638"/>
            <a:ext cx="4191000" cy="4221162"/>
          </a:xfrm>
        </p:spPr>
        <p:txBody>
          <a:bodyPr>
            <a:normAutofit fontScale="90000"/>
          </a:bodyPr>
          <a:lstStyle/>
          <a:p>
            <a:r>
              <a:rPr lang="tr-TR" dirty="0">
                <a:solidFill>
                  <a:schemeClr val="accent6"/>
                </a:solidFill>
              </a:rPr>
              <a:t>Uzun Dönem </a:t>
            </a:r>
            <a:r>
              <a:rPr lang="tr-TR" dirty="0" smtClean="0">
                <a:solidFill>
                  <a:schemeClr val="accent6"/>
                </a:solidFill>
              </a:rPr>
              <a:t>Stajı</a:t>
            </a:r>
            <a:br>
              <a:rPr lang="tr-TR" dirty="0" smtClean="0">
                <a:solidFill>
                  <a:schemeClr val="accent6"/>
                </a:solidFill>
              </a:rPr>
            </a:br>
            <a:r>
              <a:rPr lang="tr-TR" dirty="0" smtClean="0">
                <a:solidFill>
                  <a:schemeClr val="accent6"/>
                </a:solidFill>
              </a:rPr>
              <a:t> </a:t>
            </a:r>
            <a:r>
              <a:rPr lang="tr-TR" sz="2000" dirty="0" smtClean="0">
                <a:solidFill>
                  <a:schemeClr val="accent6"/>
                </a:solidFill>
              </a:rPr>
              <a:t/>
            </a:r>
            <a:br>
              <a:rPr lang="tr-TR" sz="2000" dirty="0" smtClean="0">
                <a:solidFill>
                  <a:schemeClr val="accent6"/>
                </a:solidFill>
              </a:rPr>
            </a:br>
            <a:r>
              <a:rPr lang="tr-TR" dirty="0" smtClean="0">
                <a:solidFill>
                  <a:schemeClr val="accent6"/>
                </a:solidFill>
              </a:rPr>
              <a:t> (Zorunlu </a:t>
            </a:r>
            <a:r>
              <a:rPr lang="tr-TR" dirty="0">
                <a:solidFill>
                  <a:schemeClr val="accent6"/>
                </a:solidFill>
              </a:rPr>
              <a:t>Olmayan </a:t>
            </a:r>
            <a:r>
              <a:rPr lang="tr-TR" dirty="0" smtClean="0">
                <a:solidFill>
                  <a:schemeClr val="accent6"/>
                </a:solidFill>
              </a:rPr>
              <a:t>Staj)</a:t>
            </a:r>
            <a:br>
              <a:rPr lang="tr-TR" dirty="0" smtClean="0">
                <a:solidFill>
                  <a:schemeClr val="accent6"/>
                </a:solidFill>
              </a:rPr>
            </a:br>
            <a:r>
              <a:rPr lang="tr-TR" dirty="0">
                <a:solidFill>
                  <a:schemeClr val="accent6"/>
                </a:solidFill>
              </a:rPr>
              <a:t/>
            </a:r>
            <a:br>
              <a:rPr lang="tr-TR" dirty="0">
                <a:solidFill>
                  <a:schemeClr val="accent6"/>
                </a:solidFill>
              </a:rPr>
            </a:br>
            <a:r>
              <a:rPr lang="tr-TR" dirty="0">
                <a:solidFill>
                  <a:schemeClr val="accent6"/>
                </a:solidFill>
              </a:rPr>
              <a:t>İşbirliği</a:t>
            </a:r>
            <a:r>
              <a:rPr lang="tr-TR" dirty="0" smtClean="0"/>
              <a:t> </a:t>
            </a:r>
            <a:r>
              <a:rPr lang="tr-TR" dirty="0" smtClean="0">
                <a:solidFill>
                  <a:schemeClr val="accent6"/>
                </a:solidFill>
              </a:rPr>
              <a:t>Formu</a:t>
            </a:r>
            <a:endParaRPr lang="tr-TR" dirty="0">
              <a:solidFill>
                <a:schemeClr val="accent6"/>
              </a:solidFill>
            </a:endParaRPr>
          </a:p>
        </p:txBody>
      </p:sp>
      <p:pic>
        <p:nvPicPr>
          <p:cNvPr id="4" name="Picture 2"/>
          <p:cNvPicPr>
            <a:picLocks noChangeAspect="1"/>
          </p:cNvPicPr>
          <p:nvPr/>
        </p:nvPicPr>
        <p:blipFill>
          <a:blip r:embed="rId2"/>
          <a:stretch>
            <a:fillRect/>
          </a:stretch>
        </p:blipFill>
        <p:spPr>
          <a:xfrm>
            <a:off x="4267200" y="265494"/>
            <a:ext cx="4659086" cy="6290200"/>
          </a:xfrm>
          <a:prstGeom prst="rect">
            <a:avLst/>
          </a:prstGeom>
          <a:ln>
            <a:solidFill>
              <a:srgbClr val="FF0000"/>
            </a:solidFill>
          </a:ln>
        </p:spPr>
      </p:pic>
    </p:spTree>
    <p:extLst>
      <p:ext uri="{BB962C8B-B14F-4D97-AF65-F5344CB8AC3E}">
        <p14:creationId xmlns:p14="http://schemas.microsoft.com/office/powerpoint/2010/main" val="225968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STAJ KOMİSYONU</a:t>
            </a:r>
            <a:endParaRPr lang="tr-TR" dirty="0"/>
          </a:p>
        </p:txBody>
      </p:sp>
      <p:sp>
        <p:nvSpPr>
          <p:cNvPr id="3" name="Subtitle 2"/>
          <p:cNvSpPr>
            <a:spLocks noGrp="1"/>
          </p:cNvSpPr>
          <p:nvPr>
            <p:ph type="subTitle" idx="1"/>
          </p:nvPr>
        </p:nvSpPr>
        <p:spPr/>
        <p:txBody>
          <a:bodyPr>
            <a:normAutofit fontScale="70000" lnSpcReduction="20000"/>
          </a:bodyPr>
          <a:lstStyle/>
          <a:p>
            <a:r>
              <a:rPr lang="tr-TR" dirty="0" smtClean="0">
                <a:solidFill>
                  <a:schemeClr val="tx1"/>
                </a:solidFill>
              </a:rPr>
              <a:t>Makine Mühendisliği Bölümü Staj Komisyonu</a:t>
            </a:r>
          </a:p>
          <a:p>
            <a:r>
              <a:rPr lang="tr-TR" dirty="0" smtClean="0">
                <a:solidFill>
                  <a:schemeClr val="tx1"/>
                </a:solidFill>
              </a:rPr>
              <a:t>Doç. Dr. </a:t>
            </a:r>
            <a:r>
              <a:rPr lang="tr-TR" dirty="0" err="1" smtClean="0">
                <a:solidFill>
                  <a:schemeClr val="tx1"/>
                </a:solidFill>
              </a:rPr>
              <a:t>Candeniz</a:t>
            </a:r>
            <a:r>
              <a:rPr lang="tr-TR" dirty="0" smtClean="0">
                <a:solidFill>
                  <a:schemeClr val="tx1"/>
                </a:solidFill>
              </a:rPr>
              <a:t> SEÇKİN (Başkan)</a:t>
            </a:r>
          </a:p>
          <a:p>
            <a:r>
              <a:rPr lang="tr-TR" dirty="0" err="1" smtClean="0">
                <a:solidFill>
                  <a:schemeClr val="tx1"/>
                </a:solidFill>
              </a:rPr>
              <a:t>Arş.Gör.Dr</a:t>
            </a:r>
            <a:r>
              <a:rPr lang="tr-TR" dirty="0" smtClean="0">
                <a:solidFill>
                  <a:schemeClr val="tx1"/>
                </a:solidFill>
              </a:rPr>
              <a:t>. Cem ÇELİK (Üye)</a:t>
            </a:r>
          </a:p>
          <a:p>
            <a:r>
              <a:rPr lang="tr-TR" dirty="0" err="1" smtClean="0">
                <a:solidFill>
                  <a:schemeClr val="tx1"/>
                </a:solidFill>
              </a:rPr>
              <a:t>Arş.Gör</a:t>
            </a:r>
            <a:r>
              <a:rPr lang="tr-TR" dirty="0" smtClean="0">
                <a:solidFill>
                  <a:schemeClr val="tx1"/>
                </a:solidFill>
              </a:rPr>
              <a:t>. Ömer DUMLUPINAR (Üye)</a:t>
            </a:r>
          </a:p>
          <a:p>
            <a:r>
              <a:rPr lang="tr-TR" dirty="0" err="1" smtClean="0">
                <a:solidFill>
                  <a:schemeClr val="tx1"/>
                </a:solidFill>
              </a:rPr>
              <a:t>Arş.Gör</a:t>
            </a:r>
            <a:r>
              <a:rPr lang="tr-TR" dirty="0" smtClean="0">
                <a:solidFill>
                  <a:schemeClr val="tx1"/>
                </a:solidFill>
              </a:rPr>
              <a:t>. Kerim ÖZBEYAZ(Üye)</a:t>
            </a:r>
          </a:p>
        </p:txBody>
      </p:sp>
    </p:spTree>
    <p:extLst>
      <p:ext uri="{BB962C8B-B14F-4D97-AF65-F5344CB8AC3E}">
        <p14:creationId xmlns:p14="http://schemas.microsoft.com/office/powerpoint/2010/main" val="40937021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3581400" cy="1143000"/>
          </a:xfrm>
        </p:spPr>
        <p:txBody>
          <a:bodyPr>
            <a:normAutofit fontScale="90000"/>
          </a:bodyPr>
          <a:lstStyle/>
          <a:p>
            <a:r>
              <a:rPr lang="tr-TR" dirty="0"/>
              <a:t>Belgeler</a:t>
            </a:r>
            <a:br>
              <a:rPr lang="tr-TR" dirty="0"/>
            </a:br>
            <a:r>
              <a:rPr lang="tr-TR" dirty="0"/>
              <a:t>(Staj Öncesi)</a:t>
            </a:r>
          </a:p>
        </p:txBody>
      </p:sp>
      <p:sp>
        <p:nvSpPr>
          <p:cNvPr id="3" name="Content Placeholder 2"/>
          <p:cNvSpPr>
            <a:spLocks noGrp="1"/>
          </p:cNvSpPr>
          <p:nvPr>
            <p:ph idx="1"/>
          </p:nvPr>
        </p:nvSpPr>
        <p:spPr>
          <a:xfrm>
            <a:off x="228600" y="1676400"/>
            <a:ext cx="3703320" cy="4746172"/>
          </a:xfrm>
        </p:spPr>
        <p:txBody>
          <a:bodyPr>
            <a:noAutofit/>
          </a:bodyPr>
          <a:lstStyle/>
          <a:p>
            <a:pPr marL="0" indent="0">
              <a:buNone/>
            </a:pPr>
            <a:r>
              <a:rPr lang="tr-TR" sz="2200" b="1" dirty="0" smtClean="0">
                <a:solidFill>
                  <a:schemeClr val="accent6"/>
                </a:solidFill>
              </a:rPr>
              <a:t>UZUN </a:t>
            </a:r>
            <a:r>
              <a:rPr lang="tr-TR" sz="2200" b="1" dirty="0">
                <a:solidFill>
                  <a:schemeClr val="accent6"/>
                </a:solidFill>
              </a:rPr>
              <a:t>DÖNEM STAJ BAŞVURU </a:t>
            </a:r>
            <a:r>
              <a:rPr lang="tr-TR" sz="2200" b="1" dirty="0" smtClean="0">
                <a:solidFill>
                  <a:schemeClr val="accent6"/>
                </a:solidFill>
              </a:rPr>
              <a:t>FORMU:</a:t>
            </a:r>
            <a:endParaRPr lang="tr-TR" sz="2400" dirty="0" smtClean="0">
              <a:solidFill>
                <a:srgbClr val="002060"/>
              </a:solidFill>
            </a:endParaRPr>
          </a:p>
          <a:p>
            <a:pPr marL="0" indent="0">
              <a:buNone/>
            </a:pPr>
            <a:r>
              <a:rPr lang="tr-TR" sz="2400" dirty="0" smtClean="0">
                <a:solidFill>
                  <a:srgbClr val="002060"/>
                </a:solidFill>
              </a:rPr>
              <a:t>(</a:t>
            </a:r>
            <a:r>
              <a:rPr lang="tr-TR" sz="2400" dirty="0">
                <a:solidFill>
                  <a:srgbClr val="002060"/>
                </a:solidFill>
              </a:rPr>
              <a:t>ZORUNLU OLMAYAN STAJ</a:t>
            </a:r>
            <a:r>
              <a:rPr lang="tr-TR" sz="2400" dirty="0" smtClean="0">
                <a:solidFill>
                  <a:srgbClr val="002060"/>
                </a:solidFill>
              </a:rPr>
              <a:t>)</a:t>
            </a:r>
          </a:p>
          <a:p>
            <a:pPr marL="0" indent="0">
              <a:buNone/>
            </a:pPr>
            <a:r>
              <a:rPr lang="tr-TR" sz="2400" dirty="0" smtClean="0">
                <a:solidFill>
                  <a:srgbClr val="002060"/>
                </a:solidFill>
              </a:rPr>
              <a:t>(</a:t>
            </a:r>
            <a:r>
              <a:rPr lang="tr-TR" sz="2400" dirty="0">
                <a:solidFill>
                  <a:srgbClr val="002060"/>
                </a:solidFill>
              </a:rPr>
              <a:t>Başlangıç tarihinden </a:t>
            </a:r>
            <a:r>
              <a:rPr lang="tr-TR" sz="2400" dirty="0" smtClean="0">
                <a:solidFill>
                  <a:srgbClr val="002060"/>
                </a:solidFill>
              </a:rPr>
              <a:t>20 </a:t>
            </a:r>
            <a:r>
              <a:rPr lang="tr-TR" sz="2400" dirty="0">
                <a:solidFill>
                  <a:srgbClr val="002060"/>
                </a:solidFill>
              </a:rPr>
              <a:t>gün önce)</a:t>
            </a:r>
            <a:endParaRPr lang="en-US" sz="2400" dirty="0">
              <a:solidFill>
                <a:srgbClr val="002060"/>
              </a:solidFill>
            </a:endParaRPr>
          </a:p>
          <a:p>
            <a:pPr algn="r"/>
            <a:endParaRPr lang="en-US" sz="2400" dirty="0">
              <a:solidFill>
                <a:srgbClr val="002060"/>
              </a:solidFill>
            </a:endParaRPr>
          </a:p>
          <a:p>
            <a:r>
              <a:rPr lang="tr-TR" sz="2200" dirty="0" smtClean="0"/>
              <a:t>Öğrenci tarafından doldurulan ve staj yapmak istediği işletme ile stajın başlama ve bitiş tarihlerini gösteren formdur.</a:t>
            </a:r>
          </a:p>
        </p:txBody>
      </p:sp>
      <p:pic>
        <p:nvPicPr>
          <p:cNvPr id="5" name="Picture 2"/>
          <p:cNvPicPr>
            <a:picLocks noChangeAspect="1"/>
          </p:cNvPicPr>
          <p:nvPr/>
        </p:nvPicPr>
        <p:blipFill>
          <a:blip r:embed="rId2"/>
          <a:stretch>
            <a:fillRect/>
          </a:stretch>
        </p:blipFill>
        <p:spPr>
          <a:xfrm>
            <a:off x="3931920" y="228600"/>
            <a:ext cx="4881809" cy="6193972"/>
          </a:xfrm>
          <a:prstGeom prst="rect">
            <a:avLst/>
          </a:prstGeom>
          <a:ln>
            <a:solidFill>
              <a:srgbClr val="0070C0"/>
            </a:solidFill>
          </a:ln>
        </p:spPr>
      </p:pic>
    </p:spTree>
    <p:extLst>
      <p:ext uri="{BB962C8B-B14F-4D97-AF65-F5344CB8AC3E}">
        <p14:creationId xmlns:p14="http://schemas.microsoft.com/office/powerpoint/2010/main" val="2647428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tr-TR" dirty="0"/>
              <a:t>Belgeler </a:t>
            </a:r>
            <a:r>
              <a:rPr lang="tr-TR" dirty="0" smtClean="0"/>
              <a:t>(Staj  Sonrası)</a:t>
            </a:r>
            <a:endParaRPr lang="tr-TR" dirty="0"/>
          </a:p>
        </p:txBody>
      </p:sp>
      <p:sp>
        <p:nvSpPr>
          <p:cNvPr id="3" name="Content Placeholder 2"/>
          <p:cNvSpPr>
            <a:spLocks noGrp="1"/>
          </p:cNvSpPr>
          <p:nvPr>
            <p:ph idx="1"/>
          </p:nvPr>
        </p:nvSpPr>
        <p:spPr/>
        <p:txBody>
          <a:bodyPr>
            <a:normAutofit fontScale="85000" lnSpcReduction="10000"/>
          </a:bodyPr>
          <a:lstStyle/>
          <a:p>
            <a:pPr algn="just"/>
            <a:r>
              <a:rPr lang="tr-TR" b="1" dirty="0" smtClean="0">
                <a:solidFill>
                  <a:schemeClr val="accent6"/>
                </a:solidFill>
              </a:rPr>
              <a:t>Staj Raporu: </a:t>
            </a:r>
            <a:r>
              <a:rPr lang="tr-TR" dirty="0" smtClean="0"/>
              <a:t>Öğrenci tarafından staj çalışmaları hakkında staj komisyonunca belirlenecek düzene uygun olarak hazırlanan rapordur.</a:t>
            </a:r>
          </a:p>
          <a:p>
            <a:pPr algn="just"/>
            <a:r>
              <a:rPr lang="tr-TR" b="1" dirty="0" smtClean="0">
                <a:solidFill>
                  <a:schemeClr val="accent6"/>
                </a:solidFill>
              </a:rPr>
              <a:t>Staj Değerlendirme Formu: </a:t>
            </a:r>
            <a:r>
              <a:rPr lang="tr-TR" dirty="0" smtClean="0"/>
              <a:t>İşyeri staj sorumlusu tarafından doldurulan, staj süresince yapılan çalışmaları değerlendiren ve öğrencinin başarılı olup olmadığını belirten basılı belgedir. Bu belge, stajın yapıldığı kurum tarafından ilgili Bölüm Başkanlığına (Bölüm Staj Kom. Başkanına) posta ile  ya da ağzı imzalı ve mühürlü bir zarf içerisinde getirilir. </a:t>
            </a:r>
          </a:p>
          <a:p>
            <a:pPr algn="just"/>
            <a:r>
              <a:rPr lang="tr-TR" b="1" strike="sngStrike" dirty="0" smtClean="0">
                <a:solidFill>
                  <a:schemeClr val="accent6"/>
                </a:solidFill>
              </a:rPr>
              <a:t>İşveren Anketi...</a:t>
            </a:r>
          </a:p>
        </p:txBody>
      </p:sp>
    </p:spTree>
    <p:extLst>
      <p:ext uri="{BB962C8B-B14F-4D97-AF65-F5344CB8AC3E}">
        <p14:creationId xmlns:p14="http://schemas.microsoft.com/office/powerpoint/2010/main" val="5864885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3124200" cy="1143000"/>
          </a:xfrm>
        </p:spPr>
        <p:txBody>
          <a:bodyPr>
            <a:normAutofit fontScale="90000"/>
          </a:bodyPr>
          <a:lstStyle/>
          <a:p>
            <a:r>
              <a:rPr lang="tr-TR" dirty="0"/>
              <a:t>Belgeler </a:t>
            </a:r>
            <a:r>
              <a:rPr lang="tr-TR" dirty="0" smtClean="0"/>
              <a:t/>
            </a:r>
            <a:br>
              <a:rPr lang="tr-TR" dirty="0" smtClean="0"/>
            </a:br>
            <a:r>
              <a:rPr lang="tr-TR" dirty="0" smtClean="0"/>
              <a:t>(Staj  Sonrası)</a:t>
            </a:r>
            <a:endParaRPr lang="tr-TR" dirty="0"/>
          </a:p>
        </p:txBody>
      </p:sp>
      <p:sp>
        <p:nvSpPr>
          <p:cNvPr id="3" name="Content Placeholder 2"/>
          <p:cNvSpPr>
            <a:spLocks noGrp="1"/>
          </p:cNvSpPr>
          <p:nvPr>
            <p:ph idx="1"/>
          </p:nvPr>
        </p:nvSpPr>
        <p:spPr>
          <a:xfrm>
            <a:off x="-4618" y="1376926"/>
            <a:ext cx="4038600" cy="5328674"/>
          </a:xfrm>
        </p:spPr>
        <p:txBody>
          <a:bodyPr>
            <a:noAutofit/>
          </a:bodyPr>
          <a:lstStyle/>
          <a:p>
            <a:pPr marL="0" indent="0">
              <a:buNone/>
            </a:pPr>
            <a:r>
              <a:rPr lang="tr-TR" sz="2400" b="1" dirty="0" smtClean="0">
                <a:solidFill>
                  <a:schemeClr val="accent6"/>
                </a:solidFill>
              </a:rPr>
              <a:t>Staj Değerlendirme Formu: </a:t>
            </a:r>
          </a:p>
          <a:p>
            <a:r>
              <a:rPr lang="tr-TR" sz="2400" dirty="0" smtClean="0"/>
              <a:t>İşyeri staj sorumlusu tarafından doldurulan, staj süresince yapılan çalışmaları değerlendiren ve öğrencinin başarılı olup olmadığını belirten basılı belgedir. Bu belge, stajın yapıldığı kurum tarafından ilgili Bölüm Başkanlığına (Bölüm Staj Kom. Başkanına) posta ile  </a:t>
            </a:r>
            <a:r>
              <a:rPr lang="tr-TR" sz="2400" u="sng" dirty="0" smtClean="0"/>
              <a:t>ya da ağzı imzalı ve mühürlü bir zarf içerisinde öğrenciye verilir.</a:t>
            </a:r>
          </a:p>
        </p:txBody>
      </p:sp>
      <p:pic>
        <p:nvPicPr>
          <p:cNvPr id="4" name="Picture 2"/>
          <p:cNvPicPr>
            <a:picLocks noChangeAspect="1"/>
          </p:cNvPicPr>
          <p:nvPr/>
        </p:nvPicPr>
        <p:blipFill>
          <a:blip r:embed="rId2"/>
          <a:stretch>
            <a:fillRect/>
          </a:stretch>
        </p:blipFill>
        <p:spPr>
          <a:xfrm>
            <a:off x="3962400" y="304800"/>
            <a:ext cx="5092553" cy="6400800"/>
          </a:xfrm>
          <a:prstGeom prst="rect">
            <a:avLst/>
          </a:prstGeom>
          <a:ln>
            <a:solidFill>
              <a:srgbClr val="0070C0"/>
            </a:solidFill>
          </a:ln>
        </p:spPr>
      </p:pic>
    </p:spTree>
    <p:extLst>
      <p:ext uri="{BB962C8B-B14F-4D97-AF65-F5344CB8AC3E}">
        <p14:creationId xmlns:p14="http://schemas.microsoft.com/office/powerpoint/2010/main" val="11955162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1143000"/>
          </a:xfrm>
        </p:spPr>
        <p:txBody>
          <a:bodyPr>
            <a:noAutofit/>
          </a:bodyPr>
          <a:lstStyle/>
          <a:p>
            <a:r>
              <a:rPr lang="tr-TR" sz="3500" dirty="0"/>
              <a:t>Belgeler </a:t>
            </a:r>
            <a:r>
              <a:rPr lang="tr-TR" sz="3500" dirty="0" smtClean="0"/>
              <a:t>(Staj  Sonrası)</a:t>
            </a:r>
            <a:br>
              <a:rPr lang="tr-TR" sz="3500" dirty="0" smtClean="0"/>
            </a:br>
            <a:r>
              <a:rPr lang="tr-TR" sz="3500" dirty="0" smtClean="0"/>
              <a:t>Firma tarafından Dekanlığa gönderilecek</a:t>
            </a:r>
            <a:endParaRPr lang="tr-TR" sz="3500" dirty="0"/>
          </a:p>
        </p:txBody>
      </p:sp>
      <p:pic>
        <p:nvPicPr>
          <p:cNvPr id="5" name="Picture 7"/>
          <p:cNvPicPr>
            <a:picLocks noChangeAspect="1"/>
          </p:cNvPicPr>
          <p:nvPr/>
        </p:nvPicPr>
        <p:blipFill>
          <a:blip r:embed="rId2"/>
          <a:stretch>
            <a:fillRect/>
          </a:stretch>
        </p:blipFill>
        <p:spPr>
          <a:xfrm>
            <a:off x="1219200" y="1257357"/>
            <a:ext cx="6400800" cy="5501923"/>
          </a:xfrm>
          <a:prstGeom prst="rect">
            <a:avLst/>
          </a:prstGeom>
          <a:ln>
            <a:solidFill>
              <a:srgbClr val="0070C0"/>
            </a:solidFill>
          </a:ln>
        </p:spPr>
      </p:pic>
      <p:sp>
        <p:nvSpPr>
          <p:cNvPr id="7" name="Rounded Rectangle 10"/>
          <p:cNvSpPr/>
          <p:nvPr/>
        </p:nvSpPr>
        <p:spPr>
          <a:xfrm>
            <a:off x="1295400" y="5867399"/>
            <a:ext cx="3987800" cy="88711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10"/>
          <p:cNvSpPr/>
          <p:nvPr/>
        </p:nvSpPr>
        <p:spPr>
          <a:xfrm>
            <a:off x="1295400" y="1257357"/>
            <a:ext cx="6158671" cy="32468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solidFill>
            </a:endParaRPr>
          </a:p>
        </p:txBody>
      </p:sp>
    </p:spTree>
    <p:extLst>
      <p:ext uri="{BB962C8B-B14F-4D97-AF65-F5344CB8AC3E}">
        <p14:creationId xmlns:p14="http://schemas.microsoft.com/office/powerpoint/2010/main" val="3991818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10"/>
          <p:cNvSpPr/>
          <p:nvPr/>
        </p:nvSpPr>
        <p:spPr>
          <a:xfrm>
            <a:off x="762000" y="1369434"/>
            <a:ext cx="7620000" cy="916566"/>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solidFill>
            </a:endParaRPr>
          </a:p>
        </p:txBody>
      </p:sp>
      <p:pic>
        <p:nvPicPr>
          <p:cNvPr id="6" name="Picture 2"/>
          <p:cNvPicPr>
            <a:picLocks noChangeAspect="1"/>
          </p:cNvPicPr>
          <p:nvPr/>
        </p:nvPicPr>
        <p:blipFill>
          <a:blip r:embed="rId2"/>
          <a:stretch>
            <a:fillRect/>
          </a:stretch>
        </p:blipFill>
        <p:spPr>
          <a:xfrm>
            <a:off x="473364" y="2362200"/>
            <a:ext cx="8289848" cy="3890244"/>
          </a:xfrm>
          <a:prstGeom prst="rect">
            <a:avLst/>
          </a:prstGeom>
        </p:spPr>
      </p:pic>
      <p:sp>
        <p:nvSpPr>
          <p:cNvPr id="3" name="Dikdörtgen 2"/>
          <p:cNvSpPr/>
          <p:nvPr/>
        </p:nvSpPr>
        <p:spPr>
          <a:xfrm>
            <a:off x="914400" y="1367268"/>
            <a:ext cx="7467600" cy="1200329"/>
          </a:xfrm>
          <a:prstGeom prst="rect">
            <a:avLst/>
          </a:prstGeom>
        </p:spPr>
        <p:txBody>
          <a:bodyPr wrap="square">
            <a:spAutoFit/>
          </a:bodyPr>
          <a:lstStyle/>
          <a:p>
            <a:pPr algn="ctr"/>
            <a:r>
              <a:rPr lang="tr-TR" dirty="0">
                <a:solidFill>
                  <a:schemeClr val="accent6"/>
                </a:solidFill>
              </a:rPr>
              <a:t>ÖĞRENCİ/STAJ BİLGİLERİNİ GÖSTERİR EXCEL </a:t>
            </a:r>
            <a:r>
              <a:rPr lang="tr-TR" dirty="0" smtClean="0">
                <a:solidFill>
                  <a:schemeClr val="accent6"/>
                </a:solidFill>
              </a:rPr>
              <a:t>TABLOSU</a:t>
            </a:r>
          </a:p>
          <a:p>
            <a:pPr algn="ctr"/>
            <a:r>
              <a:rPr lang="tr-TR" dirty="0">
                <a:solidFill>
                  <a:srgbClr val="002060"/>
                </a:solidFill>
              </a:rPr>
              <a:t>(</a:t>
            </a:r>
            <a:r>
              <a:rPr lang="tr-TR" i="1" dirty="0">
                <a:solidFill>
                  <a:srgbClr val="002060"/>
                </a:solidFill>
              </a:rPr>
              <a:t>Firma tarafından ödeme dekontları ek yapılarak bu form doldurulmalı – Sözleşme Maddesinde bulunuyor.</a:t>
            </a:r>
            <a:r>
              <a:rPr lang="tr-TR" dirty="0">
                <a:solidFill>
                  <a:srgbClr val="002060"/>
                </a:solidFill>
              </a:rPr>
              <a:t>)</a:t>
            </a:r>
            <a:endParaRPr lang="en-US" dirty="0">
              <a:solidFill>
                <a:srgbClr val="002060"/>
              </a:solidFill>
            </a:endParaRPr>
          </a:p>
          <a:p>
            <a:pPr algn="r"/>
            <a:endParaRPr lang="tr-TR" dirty="0">
              <a:solidFill>
                <a:srgbClr val="002060"/>
              </a:solidFill>
            </a:endParaRPr>
          </a:p>
        </p:txBody>
      </p:sp>
      <p:sp>
        <p:nvSpPr>
          <p:cNvPr id="9" name="Title 1"/>
          <p:cNvSpPr>
            <a:spLocks noGrp="1"/>
          </p:cNvSpPr>
          <p:nvPr>
            <p:ph type="title"/>
          </p:nvPr>
        </p:nvSpPr>
        <p:spPr>
          <a:xfrm>
            <a:off x="457200" y="152400"/>
            <a:ext cx="8686800" cy="1143000"/>
          </a:xfrm>
        </p:spPr>
        <p:txBody>
          <a:bodyPr>
            <a:noAutofit/>
          </a:bodyPr>
          <a:lstStyle/>
          <a:p>
            <a:r>
              <a:rPr lang="tr-TR" sz="3500" dirty="0"/>
              <a:t>Belgeler </a:t>
            </a:r>
            <a:r>
              <a:rPr lang="tr-TR" sz="3500" dirty="0" smtClean="0"/>
              <a:t>(Staj  Sonrası)</a:t>
            </a:r>
            <a:br>
              <a:rPr lang="tr-TR" sz="3500" dirty="0" smtClean="0"/>
            </a:br>
            <a:r>
              <a:rPr lang="tr-TR" sz="3500" dirty="0" smtClean="0"/>
              <a:t>Firma tarafından Dekanlığa gönderilecek</a:t>
            </a:r>
            <a:endParaRPr lang="tr-TR" sz="3500" dirty="0"/>
          </a:p>
        </p:txBody>
      </p:sp>
    </p:spTree>
    <p:extLst>
      <p:ext uri="{BB962C8B-B14F-4D97-AF65-F5344CB8AC3E}">
        <p14:creationId xmlns:p14="http://schemas.microsoft.com/office/powerpoint/2010/main" val="35793988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85800" y="1600200"/>
            <a:ext cx="7772400" cy="2308324"/>
          </a:xfrm>
          <a:prstGeom prst="rect">
            <a:avLst/>
          </a:prstGeom>
        </p:spPr>
        <p:txBody>
          <a:bodyPr wrap="square">
            <a:spAutoFit/>
          </a:bodyPr>
          <a:lstStyle/>
          <a:p>
            <a:pPr algn="just"/>
            <a:r>
              <a:rPr lang="tr-TR" sz="2400" dirty="0"/>
              <a:t> </a:t>
            </a:r>
            <a:r>
              <a:rPr lang="tr-TR" sz="2400" dirty="0" smtClean="0"/>
              <a:t>“Stajyer </a:t>
            </a:r>
            <a:r>
              <a:rPr lang="tr-TR" sz="2400" dirty="0"/>
              <a:t>öğrenciye ödeme yapıldığına dair banka </a:t>
            </a:r>
            <a:r>
              <a:rPr lang="tr-TR" sz="2400" dirty="0" smtClean="0"/>
              <a:t>dekontu” </a:t>
            </a:r>
            <a:r>
              <a:rPr lang="tr-TR" sz="2400" u="sng" dirty="0"/>
              <a:t>staj yapılan her aya ait ayrı ayrı düzenleyip </a:t>
            </a:r>
            <a:r>
              <a:rPr lang="tr-TR" sz="2400" dirty="0"/>
              <a:t>firma yetkililerince imzalatarak tahakkuk ayını takip eden ayın on beşinci gününe kadar “Marmara Üniversitesi, Göztepe Kampüsü Mühendislik Fakültesi Dekanlığı Muhasebe Birimi 34722 Kadıköy İstanbul” adresine ıslak imzalı evrak olarak </a:t>
            </a:r>
            <a:r>
              <a:rPr lang="tr-TR" sz="2400" dirty="0" smtClean="0"/>
              <a:t>ulaştırılır. </a:t>
            </a:r>
            <a:endParaRPr lang="tr-TR" sz="2400" dirty="0"/>
          </a:p>
        </p:txBody>
      </p:sp>
      <p:sp>
        <p:nvSpPr>
          <p:cNvPr id="5" name="Title 1"/>
          <p:cNvSpPr>
            <a:spLocks noGrp="1"/>
          </p:cNvSpPr>
          <p:nvPr>
            <p:ph type="title"/>
          </p:nvPr>
        </p:nvSpPr>
        <p:spPr>
          <a:xfrm>
            <a:off x="457200" y="152400"/>
            <a:ext cx="8686800" cy="1143000"/>
          </a:xfrm>
        </p:spPr>
        <p:txBody>
          <a:bodyPr>
            <a:noAutofit/>
          </a:bodyPr>
          <a:lstStyle/>
          <a:p>
            <a:r>
              <a:rPr lang="tr-TR" sz="3500" dirty="0"/>
              <a:t>Belgeler </a:t>
            </a:r>
            <a:r>
              <a:rPr lang="tr-TR" sz="3500" dirty="0" smtClean="0"/>
              <a:t>(Staj  Sonrası)</a:t>
            </a:r>
            <a:br>
              <a:rPr lang="tr-TR" sz="3500" dirty="0" smtClean="0"/>
            </a:br>
            <a:r>
              <a:rPr lang="tr-TR" sz="3500" dirty="0" smtClean="0"/>
              <a:t>Firma tarafından Dekanlığa gönderilecek</a:t>
            </a:r>
            <a:endParaRPr lang="tr-TR" sz="3500" dirty="0"/>
          </a:p>
        </p:txBody>
      </p:sp>
    </p:spTree>
    <p:extLst>
      <p:ext uri="{BB962C8B-B14F-4D97-AF65-F5344CB8AC3E}">
        <p14:creationId xmlns:p14="http://schemas.microsoft.com/office/powerpoint/2010/main" val="23598707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10"/>
          <p:cNvSpPr/>
          <p:nvPr/>
        </p:nvSpPr>
        <p:spPr>
          <a:xfrm>
            <a:off x="762000" y="1369434"/>
            <a:ext cx="7620000" cy="916566"/>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solidFill>
            </a:endParaRPr>
          </a:p>
        </p:txBody>
      </p:sp>
      <p:sp>
        <p:nvSpPr>
          <p:cNvPr id="3" name="Dikdörtgen 2"/>
          <p:cNvSpPr/>
          <p:nvPr/>
        </p:nvSpPr>
        <p:spPr>
          <a:xfrm>
            <a:off x="914400" y="1367268"/>
            <a:ext cx="7467600" cy="923330"/>
          </a:xfrm>
          <a:prstGeom prst="rect">
            <a:avLst/>
          </a:prstGeom>
        </p:spPr>
        <p:txBody>
          <a:bodyPr wrap="square">
            <a:spAutoFit/>
          </a:bodyPr>
          <a:lstStyle/>
          <a:p>
            <a:pPr algn="ctr"/>
            <a:r>
              <a:rPr lang="tr-TR" dirty="0" smtClean="0">
                <a:solidFill>
                  <a:schemeClr val="accent6"/>
                </a:solidFill>
              </a:rPr>
              <a:t>FİRMANIN ÖĞRENCİYE YAPMASI GEREKEN ÖDEME</a:t>
            </a:r>
          </a:p>
          <a:p>
            <a:pPr algn="ctr"/>
            <a:r>
              <a:rPr lang="tr-TR" dirty="0" smtClean="0"/>
              <a:t>(</a:t>
            </a:r>
            <a:r>
              <a:rPr lang="tr-TR" u="sng" dirty="0" smtClean="0"/>
              <a:t>Staj, uzun dönem stajı ise: zorunlu staj olmadığından ödeme yapma mecburiyeti bulunmuyor</a:t>
            </a:r>
            <a:endParaRPr lang="tr-TR" u="sng" dirty="0"/>
          </a:p>
        </p:txBody>
      </p:sp>
      <p:pic>
        <p:nvPicPr>
          <p:cNvPr id="7" name="Picture 1"/>
          <p:cNvPicPr>
            <a:picLocks noChangeAspect="1"/>
          </p:cNvPicPr>
          <p:nvPr/>
        </p:nvPicPr>
        <p:blipFill>
          <a:blip r:embed="rId2"/>
          <a:stretch>
            <a:fillRect/>
          </a:stretch>
        </p:blipFill>
        <p:spPr>
          <a:xfrm>
            <a:off x="304800" y="2567597"/>
            <a:ext cx="8458200" cy="3871588"/>
          </a:xfrm>
          <a:prstGeom prst="rect">
            <a:avLst/>
          </a:prstGeom>
        </p:spPr>
      </p:pic>
    </p:spTree>
    <p:extLst>
      <p:ext uri="{BB962C8B-B14F-4D97-AF65-F5344CB8AC3E}">
        <p14:creationId xmlns:p14="http://schemas.microsoft.com/office/powerpoint/2010/main" val="14253631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10"/>
          <p:cNvSpPr/>
          <p:nvPr/>
        </p:nvSpPr>
        <p:spPr>
          <a:xfrm>
            <a:off x="762000" y="1369434"/>
            <a:ext cx="7620000" cy="916566"/>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solidFill>
            </a:endParaRPr>
          </a:p>
        </p:txBody>
      </p:sp>
      <p:sp>
        <p:nvSpPr>
          <p:cNvPr id="3" name="Dikdörtgen 2"/>
          <p:cNvSpPr/>
          <p:nvPr/>
        </p:nvSpPr>
        <p:spPr>
          <a:xfrm>
            <a:off x="914400" y="1367268"/>
            <a:ext cx="7467600" cy="646331"/>
          </a:xfrm>
          <a:prstGeom prst="rect">
            <a:avLst/>
          </a:prstGeom>
        </p:spPr>
        <p:txBody>
          <a:bodyPr wrap="square">
            <a:spAutoFit/>
          </a:bodyPr>
          <a:lstStyle/>
          <a:p>
            <a:pPr algn="ctr"/>
            <a:r>
              <a:rPr lang="tr-TR" dirty="0">
                <a:solidFill>
                  <a:schemeClr val="accent6"/>
                </a:solidFill>
              </a:rPr>
              <a:t>ÜNİVERSİTENİN FİRMAYA DEVLET KATKISI</a:t>
            </a:r>
          </a:p>
          <a:p>
            <a:pPr algn="ctr"/>
            <a:r>
              <a:rPr lang="tr-TR" dirty="0">
                <a:solidFill>
                  <a:srgbClr val="002060"/>
                </a:solidFill>
              </a:rPr>
              <a:t>(</a:t>
            </a:r>
            <a:r>
              <a:rPr lang="tr-TR" i="1" dirty="0">
                <a:solidFill>
                  <a:srgbClr val="002060"/>
                </a:solidFill>
              </a:rPr>
              <a:t>Geri Ödeme</a:t>
            </a:r>
            <a:r>
              <a:rPr lang="tr-TR" dirty="0">
                <a:solidFill>
                  <a:srgbClr val="002060"/>
                </a:solidFill>
              </a:rPr>
              <a:t>)</a:t>
            </a:r>
            <a:endParaRPr lang="en-US" dirty="0">
              <a:solidFill>
                <a:srgbClr val="002060"/>
              </a:solidFill>
            </a:endParaRPr>
          </a:p>
        </p:txBody>
      </p:sp>
      <p:pic>
        <p:nvPicPr>
          <p:cNvPr id="10" name="Picture 4"/>
          <p:cNvPicPr>
            <a:picLocks noChangeAspect="1"/>
          </p:cNvPicPr>
          <p:nvPr/>
        </p:nvPicPr>
        <p:blipFill>
          <a:blip r:embed="rId2"/>
          <a:stretch>
            <a:fillRect/>
          </a:stretch>
        </p:blipFill>
        <p:spPr>
          <a:xfrm>
            <a:off x="1752600" y="2438400"/>
            <a:ext cx="5257800" cy="4280880"/>
          </a:xfrm>
          <a:prstGeom prst="rect">
            <a:avLst/>
          </a:prstGeom>
        </p:spPr>
      </p:pic>
    </p:spTree>
    <p:extLst>
      <p:ext uri="{BB962C8B-B14F-4D97-AF65-F5344CB8AC3E}">
        <p14:creationId xmlns:p14="http://schemas.microsoft.com/office/powerpoint/2010/main" val="24461336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tr-TR" dirty="0" smtClean="0"/>
              <a:t>Staj yeri ve staj tarihleri belli olan öğrenciler, yarıyıl sonunu geçirmeden ve staja başlayacağı günden en az 20 gün önce ilgili işyeri tarafından stajyer olarak kabulünü gösterir belgenin Bölüm Staj Komisyonuna iletilmesini sağlar. Öğrencilerin bu yükümlülüğünü yerine getirmemesi nedeniyle öğrenci aleyhine ortaya çıkması muhtemel neticelerden Üniversite sorumlu tutulamaz.</a:t>
            </a:r>
            <a:endParaRPr lang="tr-TR" dirty="0"/>
          </a:p>
        </p:txBody>
      </p:sp>
    </p:spTree>
    <p:extLst>
      <p:ext uri="{BB962C8B-B14F-4D97-AF65-F5344CB8AC3E}">
        <p14:creationId xmlns:p14="http://schemas.microsoft.com/office/powerpoint/2010/main" val="316722253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tr-TR" dirty="0" smtClean="0"/>
              <a:t>Stajlara devam zorunludur.</a:t>
            </a:r>
          </a:p>
          <a:p>
            <a:pPr algn="just"/>
            <a:r>
              <a:rPr lang="tr-TR" dirty="0" smtClean="0"/>
              <a:t>Öğrenciler staj süresince Yükseköğretim Kurumları Öğrenci Disiplin Yönetmeliği hükümlerine; staj yaptığı kurumun çalışma ilkelerine, iş koşulları, disiplin ve iş güvenliğine ilişkin kurallarına ve yasal düzenlemelere uymak zorundadır.</a:t>
            </a:r>
          </a:p>
          <a:p>
            <a:pPr algn="just"/>
            <a:r>
              <a:rPr lang="tr-TR" dirty="0" smtClean="0"/>
              <a:t>Staja başlayan öğrenci, staj komisyonu başkanına bilgi vermeden ve onay almadan staj yerini değiştiremez, değiştirdiği takdirde yapılan staj geçersiz sayılır.</a:t>
            </a:r>
            <a:endParaRPr lang="tr-TR" dirty="0"/>
          </a:p>
        </p:txBody>
      </p:sp>
      <p:sp>
        <p:nvSpPr>
          <p:cNvPr id="4" name="Dikdörtgen 3"/>
          <p:cNvSpPr/>
          <p:nvPr/>
        </p:nvSpPr>
        <p:spPr>
          <a:xfrm>
            <a:off x="1600200" y="304800"/>
            <a:ext cx="4062459" cy="707886"/>
          </a:xfrm>
          <a:prstGeom prst="rect">
            <a:avLst/>
          </a:prstGeom>
        </p:spPr>
        <p:txBody>
          <a:bodyPr wrap="none">
            <a:spAutoFit/>
          </a:bodyPr>
          <a:lstStyle/>
          <a:p>
            <a:r>
              <a:rPr lang="tr-TR" sz="4000" dirty="0"/>
              <a:t>Stajın yürütülmesi </a:t>
            </a:r>
          </a:p>
        </p:txBody>
      </p:sp>
    </p:spTree>
    <p:extLst>
      <p:ext uri="{BB962C8B-B14F-4D97-AF65-F5344CB8AC3E}">
        <p14:creationId xmlns:p14="http://schemas.microsoft.com/office/powerpoint/2010/main" val="25364766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8229600" cy="563562"/>
          </a:xfrm>
        </p:spPr>
        <p:txBody>
          <a:bodyPr>
            <a:normAutofit fontScale="90000"/>
          </a:bodyPr>
          <a:lstStyle/>
          <a:p>
            <a:r>
              <a:rPr lang="tr-TR" dirty="0" smtClean="0"/>
              <a:t>Genel Bilgiler</a:t>
            </a:r>
            <a:endParaRPr lang="tr-TR" dirty="0"/>
          </a:p>
        </p:txBody>
      </p:sp>
      <p:sp>
        <p:nvSpPr>
          <p:cNvPr id="3" name="Content Placeholder 2"/>
          <p:cNvSpPr>
            <a:spLocks noGrp="1"/>
          </p:cNvSpPr>
          <p:nvPr>
            <p:ph idx="1"/>
          </p:nvPr>
        </p:nvSpPr>
        <p:spPr>
          <a:xfrm>
            <a:off x="152400" y="762000"/>
            <a:ext cx="8534400" cy="5838825"/>
          </a:xfrm>
        </p:spPr>
        <p:txBody>
          <a:bodyPr>
            <a:noAutofit/>
          </a:bodyPr>
          <a:lstStyle/>
          <a:p>
            <a:pPr algn="just">
              <a:spcBef>
                <a:spcPts val="0"/>
              </a:spcBef>
            </a:pPr>
            <a:r>
              <a:rPr lang="tr-TR" sz="2800" dirty="0" smtClean="0"/>
              <a:t>Zorunlu Stajlar (ME 300 ve ME 400 dersleri) Marmara Üniversitesi Mühendislik Fakültesi Öğrenci Staj Yönetmeliği çerçevesinde yürütülmektedir.</a:t>
            </a:r>
          </a:p>
          <a:p>
            <a:pPr marL="342900" lvl="1" indent="-342900" algn="just">
              <a:spcBef>
                <a:spcPts val="0"/>
              </a:spcBef>
              <a:buFont typeface="Arial" panose="020B0604020202020204" pitchFamily="34" charset="0"/>
              <a:buChar char="•"/>
            </a:pPr>
            <a:r>
              <a:rPr lang="tr-TR" dirty="0"/>
              <a:t>Mühendislik Fakültesi revize staj yönergesi 04.12.2018 tarihinde kabul edilerek yürürlüğe konuldu.</a:t>
            </a:r>
          </a:p>
          <a:p>
            <a:pPr algn="just">
              <a:spcBef>
                <a:spcPts val="0"/>
              </a:spcBef>
            </a:pPr>
            <a:r>
              <a:rPr lang="tr-TR" sz="2800" dirty="0" smtClean="0"/>
              <a:t>Yönerge için.... </a:t>
            </a:r>
          </a:p>
          <a:p>
            <a:pPr marL="0" indent="0">
              <a:spcBef>
                <a:spcPts val="0"/>
              </a:spcBef>
              <a:buNone/>
            </a:pPr>
            <a:r>
              <a:rPr lang="tr-TR" sz="2800" dirty="0">
                <a:hlinkClick r:id="rId2"/>
              </a:rPr>
              <a:t>http://</a:t>
            </a:r>
            <a:r>
              <a:rPr lang="tr-TR" sz="2800" dirty="0" smtClean="0">
                <a:hlinkClick r:id="rId2"/>
              </a:rPr>
              <a:t>me.eng.marmara.edu.tr/staj</a:t>
            </a:r>
            <a:endParaRPr lang="tr-TR" sz="2800" dirty="0" smtClean="0"/>
          </a:p>
          <a:p>
            <a:pPr marL="0" indent="0" algn="just">
              <a:spcBef>
                <a:spcPts val="0"/>
              </a:spcBef>
              <a:buNone/>
            </a:pPr>
            <a:r>
              <a:rPr lang="tr-TR" sz="2800" dirty="0" smtClean="0"/>
              <a:t>Detaylı bilgiler ve FORMLAR aynı web sayfası ve Dekanlık web sayfasında yer almaktadır. </a:t>
            </a:r>
          </a:p>
          <a:p>
            <a:pPr marL="0" indent="0" algn="just">
              <a:spcBef>
                <a:spcPts val="0"/>
              </a:spcBef>
              <a:buNone/>
            </a:pPr>
            <a:r>
              <a:rPr lang="tr-TR" sz="2800" dirty="0">
                <a:hlinkClick r:id="rId3"/>
              </a:rPr>
              <a:t>https://eng.marmara.edu.tr/ogrenci/staj-esaslari-ve-belgeler</a:t>
            </a:r>
            <a:endParaRPr lang="tr-TR" sz="2800" dirty="0" smtClean="0"/>
          </a:p>
          <a:p>
            <a:pPr algn="just">
              <a:spcBef>
                <a:spcPts val="0"/>
              </a:spcBef>
            </a:pPr>
            <a:r>
              <a:rPr lang="tr-TR" sz="2800" b="1" dirty="0" smtClean="0"/>
              <a:t>KAPIMDA PROSEDÜR VE BELGELER İÇİN BİR FLOW CHART VAR. ORADAN BAKILABİLİR.  </a:t>
            </a:r>
            <a:endParaRPr lang="tr-TR" sz="2800" b="1" dirty="0"/>
          </a:p>
        </p:txBody>
      </p:sp>
    </p:spTree>
    <p:extLst>
      <p:ext uri="{BB962C8B-B14F-4D97-AF65-F5344CB8AC3E}">
        <p14:creationId xmlns:p14="http://schemas.microsoft.com/office/powerpoint/2010/main" val="10067677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229600" cy="5943600"/>
          </a:xfrm>
        </p:spPr>
        <p:txBody>
          <a:bodyPr>
            <a:noAutofit/>
          </a:bodyPr>
          <a:lstStyle/>
          <a:p>
            <a:pPr algn="just"/>
            <a:r>
              <a:rPr lang="tr-TR" sz="2600" dirty="0"/>
              <a:t>Öğrenci, staj yaptığı Kurumun İş Kanununda düzenlenen yasal mesai sürelerine uymak zorundadır.</a:t>
            </a:r>
          </a:p>
          <a:p>
            <a:pPr algn="just"/>
            <a:r>
              <a:rPr lang="tr-TR" sz="2600" dirty="0" smtClean="0"/>
              <a:t>Öğrenci, staj süresince zorunlu olmadıkça izin alamaz. Gerektiği hallerde izin süresi staj süresinin %10’unu aşmaz. </a:t>
            </a:r>
          </a:p>
          <a:p>
            <a:pPr algn="just"/>
            <a:r>
              <a:rPr lang="tr-TR" sz="2600" dirty="0" smtClean="0"/>
              <a:t>Staj esnasında rapor veya izin alan öğrenci izin veya rapor alınan gün sayısı kadar stajını staj sonunda tamamlar.</a:t>
            </a:r>
          </a:p>
          <a:p>
            <a:pPr algn="just"/>
            <a:r>
              <a:rPr lang="tr-TR" sz="2600" dirty="0" smtClean="0"/>
              <a:t> Staj yaptığı kurum veya işyerinden izinsiz veya mazeretsiz </a:t>
            </a:r>
            <a:r>
              <a:rPr lang="tr-TR" sz="2600" b="1" dirty="0" smtClean="0"/>
              <a:t>üç gün </a:t>
            </a:r>
            <a:r>
              <a:rPr lang="tr-TR" sz="2600" dirty="0" smtClean="0"/>
              <a:t>üst üste devamsızlık yapan stajyerin stajına son verilir ve durum ilgili Bölüm Başkanlığına bildirilir. Bu durumda stajyerin herhangi bir yasal talep hakkı doğmaz.</a:t>
            </a:r>
          </a:p>
          <a:p>
            <a:pPr algn="just"/>
            <a:r>
              <a:rPr lang="tr-TR" sz="2600" dirty="0"/>
              <a:t>Bölümler gerektiğinde staj yerlerinde öğrencilerin çalışmalarını izleyebilir. </a:t>
            </a:r>
          </a:p>
        </p:txBody>
      </p:sp>
    </p:spTree>
    <p:extLst>
      <p:ext uri="{BB962C8B-B14F-4D97-AF65-F5344CB8AC3E}">
        <p14:creationId xmlns:p14="http://schemas.microsoft.com/office/powerpoint/2010/main" val="27802605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8229600" cy="4525963"/>
          </a:xfrm>
        </p:spPr>
        <p:txBody>
          <a:bodyPr>
            <a:noAutofit/>
          </a:bodyPr>
          <a:lstStyle/>
          <a:p>
            <a:pPr algn="just"/>
            <a:r>
              <a:rPr lang="tr-TR" sz="2800" dirty="0" smtClean="0"/>
              <a:t>Staj raporları her işletme için ayrı hazırlanır. </a:t>
            </a:r>
            <a:r>
              <a:rPr lang="tr-TR" sz="2800" u="sng" dirty="0" smtClean="0"/>
              <a:t>Staj raporu ilgili bölümün eğitim dilinde hazırlanır</a:t>
            </a:r>
            <a:r>
              <a:rPr lang="tr-TR" sz="2800" dirty="0" smtClean="0"/>
              <a:t>.</a:t>
            </a:r>
          </a:p>
          <a:p>
            <a:pPr algn="just"/>
            <a:r>
              <a:rPr lang="tr-TR" sz="2800" dirty="0" smtClean="0"/>
              <a:t>Yurtdışında staj yapmış öğrenciler staj raporlarının İngilizce olarak hazırlaması </a:t>
            </a:r>
            <a:r>
              <a:rPr lang="tr-TR" sz="2800" dirty="0"/>
              <a:t>tercih edilir. </a:t>
            </a:r>
            <a:r>
              <a:rPr lang="tr-TR" sz="2800" dirty="0" smtClean="0"/>
              <a:t>Raporun İngilizce </a:t>
            </a:r>
            <a:r>
              <a:rPr lang="tr-TR" sz="2800" dirty="0"/>
              <a:t>dili dışında farklı bir dille yazılmış olduğu durumlarda staj raporlarının </a:t>
            </a:r>
            <a:r>
              <a:rPr lang="tr-TR" sz="2800" dirty="0" smtClean="0"/>
              <a:t>NOTER onaylı </a:t>
            </a:r>
            <a:r>
              <a:rPr lang="tr-TR" sz="2800" dirty="0"/>
              <a:t>tercümesini teslim etmeleri </a:t>
            </a:r>
            <a:r>
              <a:rPr lang="tr-TR" sz="2800" dirty="0" smtClean="0"/>
              <a:t>gerekir.</a:t>
            </a:r>
          </a:p>
          <a:p>
            <a:pPr algn="just"/>
            <a:r>
              <a:rPr lang="tr-TR" sz="2800" dirty="0" smtClean="0"/>
              <a:t>Stajlarda yapılan çalışmalar Bölüm Staj Uygulama Esaslarına göre öğrenci tarafından staj raporlarında toplanır. </a:t>
            </a:r>
            <a:r>
              <a:rPr lang="tr-TR" sz="2800" b="1" u="sng" dirty="0" smtClean="0"/>
              <a:t>Staj raporunun her sayfası, değerlendirme formları ile birlikte, ilgili kurum veya kuruluşların yetkilisine onaylatılır</a:t>
            </a:r>
            <a:r>
              <a:rPr lang="tr-TR" sz="2800" u="sng" dirty="0" smtClean="0"/>
              <a:t>.</a:t>
            </a:r>
            <a:endParaRPr lang="tr-TR" sz="2800" u="sng" dirty="0"/>
          </a:p>
        </p:txBody>
      </p:sp>
      <p:sp>
        <p:nvSpPr>
          <p:cNvPr id="4" name="Dikdörtgen 3"/>
          <p:cNvSpPr/>
          <p:nvPr/>
        </p:nvSpPr>
        <p:spPr>
          <a:xfrm>
            <a:off x="495300" y="76200"/>
            <a:ext cx="2977931" cy="707886"/>
          </a:xfrm>
          <a:prstGeom prst="rect">
            <a:avLst/>
          </a:prstGeom>
        </p:spPr>
        <p:txBody>
          <a:bodyPr wrap="none">
            <a:spAutoFit/>
          </a:bodyPr>
          <a:lstStyle/>
          <a:p>
            <a:r>
              <a:rPr lang="tr-TR" sz="4000" dirty="0"/>
              <a:t>Staj raporları </a:t>
            </a:r>
          </a:p>
        </p:txBody>
      </p:sp>
    </p:spTree>
    <p:extLst>
      <p:ext uri="{BB962C8B-B14F-4D97-AF65-F5344CB8AC3E}">
        <p14:creationId xmlns:p14="http://schemas.microsoft.com/office/powerpoint/2010/main" val="36997292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838200"/>
            <a:ext cx="8229600" cy="4525963"/>
          </a:xfrm>
        </p:spPr>
        <p:txBody>
          <a:bodyPr>
            <a:normAutofit/>
          </a:bodyPr>
          <a:lstStyle/>
          <a:p>
            <a:pPr algn="just"/>
            <a:r>
              <a:rPr lang="tr-TR" sz="3000" dirty="0" smtClean="0"/>
              <a:t>Öğrenci staj işlerinin koordinasyonu ve staj çalışmalarının değerlendirilmesi Bölüm Staj Komisyonu tarafından yapılır. </a:t>
            </a:r>
          </a:p>
          <a:p>
            <a:pPr algn="just"/>
            <a:r>
              <a:rPr lang="tr-TR" sz="3000" dirty="0" smtClean="0"/>
              <a:t>Staj Değerlendirme Formu, kurum tarafından ilgili Bölüm Başkanlığına posta ile gönderilir </a:t>
            </a:r>
            <a:r>
              <a:rPr lang="tr-TR" sz="3000" u="sng" dirty="0" smtClean="0"/>
              <a:t>ya da ağzı imzalı ve mühürlü bir zarf içerisinde getirilir ve Staj Raporu ile </a:t>
            </a:r>
            <a:r>
              <a:rPr lang="tr-TR" sz="3000" u="sng" dirty="0" err="1" smtClean="0"/>
              <a:t>birlite</a:t>
            </a:r>
            <a:r>
              <a:rPr lang="tr-TR" sz="3000" u="sng" dirty="0" smtClean="0"/>
              <a:t> teslim edilir.</a:t>
            </a:r>
            <a:r>
              <a:rPr lang="tr-TR" sz="3000" dirty="0" smtClean="0"/>
              <a:t> Eksik doldurulmuş ya da Üniversiteye ulaşmamış öğrencilerin stajları kabul edilmez.</a:t>
            </a:r>
            <a:endParaRPr lang="tr-TR" sz="3000" dirty="0"/>
          </a:p>
        </p:txBody>
      </p:sp>
    </p:spTree>
    <p:extLst>
      <p:ext uri="{BB962C8B-B14F-4D97-AF65-F5344CB8AC3E}">
        <p14:creationId xmlns:p14="http://schemas.microsoft.com/office/powerpoint/2010/main" val="29054397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tr-TR" dirty="0" smtClean="0"/>
              <a:t>Staj raporları, değerlendirme formu ve ilgili belgeler </a:t>
            </a:r>
            <a:r>
              <a:rPr lang="tr-TR" u="sng" dirty="0" smtClean="0"/>
              <a:t>akademik takvimde belirtilen tarihe göre</a:t>
            </a:r>
            <a:r>
              <a:rPr lang="tr-TR" dirty="0" smtClean="0"/>
              <a:t> öğrenci tarafından Marmara Üniversitesi Mühendislik Fakültesinin ilgili Bölüm Başkanlığına teslim edilir. Bu süre bitiminde staj raporunu teslim etmeyen öğrencinin o döneme ait stajı geçersiz sayılır.</a:t>
            </a:r>
            <a:endParaRPr lang="tr-TR" dirty="0"/>
          </a:p>
        </p:txBody>
      </p:sp>
    </p:spTree>
    <p:extLst>
      <p:ext uri="{BB962C8B-B14F-4D97-AF65-F5344CB8AC3E}">
        <p14:creationId xmlns:p14="http://schemas.microsoft.com/office/powerpoint/2010/main" val="387113052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4525963"/>
          </a:xfrm>
        </p:spPr>
        <p:txBody>
          <a:bodyPr>
            <a:noAutofit/>
          </a:bodyPr>
          <a:lstStyle/>
          <a:p>
            <a:pPr algn="just"/>
            <a:r>
              <a:rPr lang="tr-TR" sz="2800" dirty="0" smtClean="0"/>
              <a:t>Stajyer öğrencilerin staj değerlendirme formları ve staj raporları ilgili staj komisyonları tarafından incelenerek öğrencilerin stajları kabul veya reddedilir ve Başarılı veya Başarısız olarak değerlendirilir. </a:t>
            </a:r>
          </a:p>
          <a:p>
            <a:pPr algn="just"/>
            <a:r>
              <a:rPr lang="tr-TR" sz="2800" dirty="0" smtClean="0"/>
              <a:t>Öğrencinin staj raporunda düzeltme yapması istenebilir. </a:t>
            </a:r>
            <a:r>
              <a:rPr lang="tr-TR" sz="2800" dirty="0"/>
              <a:t>Staj raporunda düzeltme istenen öğrenci, akademik takvimde belirtilen tarihe göre istenen düzeltmeyi gerçekleştirmek zorundadır. Aksi takdirde stajı reddedilmiş sayılır. </a:t>
            </a:r>
            <a:r>
              <a:rPr lang="tr-TR" sz="2800" dirty="0" smtClean="0"/>
              <a:t>Reddedilen stajların yerine yenisi yapılır. </a:t>
            </a:r>
          </a:p>
          <a:p>
            <a:pPr algn="just"/>
            <a:r>
              <a:rPr lang="tr-TR" sz="2800" dirty="0" smtClean="0"/>
              <a:t>Bazı durumlarda staj komisyonunca öğrencinin stajının sadece bir bölümü de kabul edilebilir.</a:t>
            </a:r>
            <a:endParaRPr lang="tr-TR" sz="2800" dirty="0"/>
          </a:p>
        </p:txBody>
      </p:sp>
    </p:spTree>
    <p:extLst>
      <p:ext uri="{BB962C8B-B14F-4D97-AF65-F5344CB8AC3E}">
        <p14:creationId xmlns:p14="http://schemas.microsoft.com/office/powerpoint/2010/main" val="3640215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tr-TR" dirty="0" smtClean="0"/>
              <a:t>Bölüm Staj Komisyonu staj yapan öğrencilere sözlü sınav uygulayabilir veya stajıyla ilgili sunum yapmasını isteyebilir. </a:t>
            </a:r>
            <a:r>
              <a:rPr lang="tr-TR" dirty="0" smtClean="0">
                <a:sym typeface="Wingdings" panose="05000000000000000000" pitchFamily="2" charset="2"/>
              </a:rPr>
              <a:t> SUNUM.</a:t>
            </a:r>
            <a:endParaRPr lang="tr-TR" dirty="0"/>
          </a:p>
        </p:txBody>
      </p:sp>
    </p:spTree>
    <p:extLst>
      <p:ext uri="{BB962C8B-B14F-4D97-AF65-F5344CB8AC3E}">
        <p14:creationId xmlns:p14="http://schemas.microsoft.com/office/powerpoint/2010/main" val="29594835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tr-TR" dirty="0" smtClean="0"/>
              <a:t>Bölüm staj komisyonu tarafından stajların değerlendirilmesi işlemi akademik takvim içinde belirtilen tarihte ilan edilir ve Bölüm Başkanlığı kanalı ile yarıyıl sona ermeden önce öğrenci işlerine bildirilir.</a:t>
            </a:r>
          </a:p>
          <a:p>
            <a:pPr algn="just"/>
            <a:r>
              <a:rPr lang="tr-TR" dirty="0" smtClean="0"/>
              <a:t>Bir başka staj dosyasından kopya edildiği izlenimi uyandıran veya birbirine büyük oranda benzeyen, büyük oranda kitaplardaki bilgileri içeren staj raporları Bölüm Staj Komisyonu tarafından tamamen reddedilir. </a:t>
            </a:r>
            <a:endParaRPr lang="tr-TR" dirty="0"/>
          </a:p>
        </p:txBody>
      </p:sp>
    </p:spTree>
    <p:extLst>
      <p:ext uri="{BB962C8B-B14F-4D97-AF65-F5344CB8AC3E}">
        <p14:creationId xmlns:p14="http://schemas.microsoft.com/office/powerpoint/2010/main" val="425644309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tr-TR" dirty="0" smtClean="0"/>
              <a:t>Staj raporunun incelenmesi ve Staj Komisyonunun yaptığı değerlendirmeler sonucunda staj yapmadığı halde staj raporu ve gerekli evrakları düzenleyip teslim ettiği tespit edilen öğrenciler, Yükseköğretim Kurumları Öğrenci Disiplin Yönetmeliği kapsamında sorumlu olacaklardır.</a:t>
            </a:r>
            <a:endParaRPr lang="tr-TR" dirty="0"/>
          </a:p>
        </p:txBody>
      </p:sp>
    </p:spTree>
    <p:extLst>
      <p:ext uri="{BB962C8B-B14F-4D97-AF65-F5344CB8AC3E}">
        <p14:creationId xmlns:p14="http://schemas.microsoft.com/office/powerpoint/2010/main" val="320726631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lgn="just"/>
            <a:r>
              <a:rPr lang="tr-TR" dirty="0" smtClean="0"/>
              <a:t>Öğrencilerin, daha önceki Yüksek Öğretim Kurumlarında (Dikey geçişle bölümlere intibakı yapılan öğrencilerin veya yatay geçişli öğrencilerin), öğrenimleri sırasında yapmış oldukları stajlardan belgeledikleri takdirde muaf tutulma işlemlerinde Bölüm İntibak Komisyonu yetkilidir. </a:t>
            </a:r>
          </a:p>
          <a:p>
            <a:pPr algn="just"/>
            <a:r>
              <a:rPr lang="tr-TR" dirty="0" smtClean="0"/>
              <a:t>Çift anadal yapan öğrencinin ikinci anadal programındaki staj durumu Bölüm İntibak Komisyonu tarafından değerlendirilir. Komisyon tarafından gerekli görüldüğü takdirde en fazla 30 iş günü staj yapma zorunluluğu getirilebilir.</a:t>
            </a:r>
            <a:endParaRPr lang="tr-TR" dirty="0"/>
          </a:p>
        </p:txBody>
      </p:sp>
      <p:sp>
        <p:nvSpPr>
          <p:cNvPr id="4" name="Dikdörtgen 3"/>
          <p:cNvSpPr/>
          <p:nvPr/>
        </p:nvSpPr>
        <p:spPr>
          <a:xfrm>
            <a:off x="457200" y="533400"/>
            <a:ext cx="2174763" cy="707886"/>
          </a:xfrm>
          <a:prstGeom prst="rect">
            <a:avLst/>
          </a:prstGeom>
        </p:spPr>
        <p:txBody>
          <a:bodyPr wrap="none">
            <a:spAutoFit/>
          </a:bodyPr>
          <a:lstStyle/>
          <a:p>
            <a:r>
              <a:rPr lang="tr-TR" sz="4000" dirty="0"/>
              <a:t>Muafiyet </a:t>
            </a:r>
          </a:p>
        </p:txBody>
      </p:sp>
    </p:spTree>
    <p:extLst>
      <p:ext uri="{BB962C8B-B14F-4D97-AF65-F5344CB8AC3E}">
        <p14:creationId xmlns:p14="http://schemas.microsoft.com/office/powerpoint/2010/main" val="380566823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tr-TR" i="1" dirty="0" smtClean="0"/>
              <a:t>Marmara Üniversitesi Mühendislik Fakültesinden Lisans Diploması alabilmek için </a:t>
            </a:r>
            <a:r>
              <a:rPr lang="tr-TR" i="1" dirty="0"/>
              <a:t>MARMARA ÜNİVERSİTESİ MÜHENDİSLİK FAKÜLTESİ ÖĞRENCİ STAJ </a:t>
            </a:r>
            <a:r>
              <a:rPr lang="tr-TR" i="1" dirty="0" smtClean="0"/>
              <a:t>YÖNERGESİ ile düzenlenen stajları başarı ile tamamlamak gerekir</a:t>
            </a:r>
            <a:r>
              <a:rPr lang="tr-TR" dirty="0" smtClean="0"/>
              <a:t>.</a:t>
            </a:r>
            <a:endParaRPr lang="tr-TR" dirty="0"/>
          </a:p>
        </p:txBody>
      </p:sp>
    </p:spTree>
    <p:extLst>
      <p:ext uri="{BB962C8B-B14F-4D97-AF65-F5344CB8AC3E}">
        <p14:creationId xmlns:p14="http://schemas.microsoft.com/office/powerpoint/2010/main" val="7630789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tr-TR" dirty="0" smtClean="0"/>
              <a:t>Öğrenciler öğretim süreleri boyunca toplam </a:t>
            </a:r>
            <a:r>
              <a:rPr lang="tr-TR" b="1" dirty="0" smtClean="0"/>
              <a:t>60 işgünü </a:t>
            </a:r>
            <a:r>
              <a:rPr lang="tr-TR" dirty="0" smtClean="0"/>
              <a:t>staj yapmaları gerekmektedir.</a:t>
            </a:r>
          </a:p>
          <a:p>
            <a:pPr algn="just"/>
            <a:r>
              <a:rPr lang="tr-TR" dirty="0" smtClean="0"/>
              <a:t>Staj Süresi </a:t>
            </a:r>
            <a:r>
              <a:rPr lang="tr-TR" b="1" dirty="0" smtClean="0"/>
              <a:t>enaz 20 işgünü </a:t>
            </a:r>
            <a:r>
              <a:rPr lang="tr-TR" dirty="0" smtClean="0"/>
              <a:t>olacak şekilde bölünebilir</a:t>
            </a:r>
            <a:r>
              <a:rPr lang="tr-TR" dirty="0"/>
              <a:t> </a:t>
            </a:r>
            <a:r>
              <a:rPr lang="tr-TR" dirty="0" smtClean="0"/>
              <a:t>(Özel durumlar</a:t>
            </a:r>
            <a:r>
              <a:rPr lang="tr-TR" dirty="0" smtClean="0">
                <a:sym typeface="Wingdings" panose="05000000000000000000" pitchFamily="2" charset="2"/>
              </a:rPr>
              <a:t> Staj tamamlama</a:t>
            </a:r>
            <a:r>
              <a:rPr lang="tr-TR" dirty="0"/>
              <a:t>) </a:t>
            </a:r>
            <a:r>
              <a:rPr lang="tr-TR" dirty="0" smtClean="0"/>
              <a:t>ve </a:t>
            </a:r>
            <a:r>
              <a:rPr lang="tr-TR" u="sng" dirty="0"/>
              <a:t>en az </a:t>
            </a:r>
            <a:r>
              <a:rPr lang="tr-TR" dirty="0"/>
              <a:t>iki işyerinde tamamlanır. </a:t>
            </a:r>
            <a:endParaRPr lang="tr-TR" dirty="0" smtClean="0"/>
          </a:p>
          <a:p>
            <a:pPr algn="just"/>
            <a:r>
              <a:rPr lang="tr-TR" dirty="0" smtClean="0"/>
              <a:t>Öğrenciler </a:t>
            </a:r>
            <a:r>
              <a:rPr lang="tr-TR" b="1" dirty="0" smtClean="0"/>
              <a:t>Dördüncü yarıyıldan sonra </a:t>
            </a:r>
            <a:r>
              <a:rPr lang="tr-TR" dirty="0" smtClean="0"/>
              <a:t>staj yaparlar. </a:t>
            </a:r>
          </a:p>
          <a:p>
            <a:pPr algn="just"/>
            <a:r>
              <a:rPr lang="tr-TR" b="1" dirty="0" smtClean="0"/>
              <a:t>Resmi tatillerde staj yapılamaz </a:t>
            </a:r>
            <a:r>
              <a:rPr lang="tr-TR" dirty="0" smtClean="0"/>
              <a:t>ancak Cumartesi günü işgünü olarak çalışılan yerlerde Cumartesi de işgünü olarak kabul edilir. </a:t>
            </a:r>
            <a:r>
              <a:rPr lang="tr-TR" dirty="0" smtClean="0">
                <a:sym typeface="Wingdings" panose="05000000000000000000" pitchFamily="2" charset="2"/>
              </a:rPr>
              <a:t> İş yerinden belge. </a:t>
            </a:r>
            <a:endParaRPr lang="tr-TR" dirty="0" smtClean="0"/>
          </a:p>
          <a:p>
            <a:pPr algn="just"/>
            <a:endParaRPr lang="tr-TR" dirty="0" smtClean="0"/>
          </a:p>
        </p:txBody>
      </p:sp>
      <p:sp>
        <p:nvSpPr>
          <p:cNvPr id="4" name="Title 1"/>
          <p:cNvSpPr>
            <a:spLocks noGrp="1"/>
          </p:cNvSpPr>
          <p:nvPr>
            <p:ph type="title"/>
          </p:nvPr>
        </p:nvSpPr>
        <p:spPr/>
        <p:txBody>
          <a:bodyPr/>
          <a:lstStyle/>
          <a:p>
            <a:r>
              <a:rPr lang="tr-TR" dirty="0" smtClean="0"/>
              <a:t>Genel Bilgiler</a:t>
            </a:r>
            <a:endParaRPr lang="tr-TR" dirty="0"/>
          </a:p>
        </p:txBody>
      </p:sp>
    </p:spTree>
    <p:extLst>
      <p:ext uri="{BB962C8B-B14F-4D97-AF65-F5344CB8AC3E}">
        <p14:creationId xmlns:p14="http://schemas.microsoft.com/office/powerpoint/2010/main" val="205397265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Staj Raporu Yazım Kuralları</a:t>
            </a:r>
            <a:endParaRPr lang="tr-TR" dirty="0"/>
          </a:p>
        </p:txBody>
      </p:sp>
      <p:sp>
        <p:nvSpPr>
          <p:cNvPr id="3" name="Content Placeholder 2"/>
          <p:cNvSpPr>
            <a:spLocks noGrp="1"/>
          </p:cNvSpPr>
          <p:nvPr>
            <p:ph idx="1"/>
          </p:nvPr>
        </p:nvSpPr>
        <p:spPr>
          <a:xfrm>
            <a:off x="228600" y="1295400"/>
            <a:ext cx="8458200" cy="5410200"/>
          </a:xfrm>
        </p:spPr>
        <p:txBody>
          <a:bodyPr>
            <a:noAutofit/>
          </a:bodyPr>
          <a:lstStyle/>
          <a:p>
            <a:r>
              <a:rPr lang="tr-TR" sz="2400" dirty="0" smtClean="0"/>
              <a:t>Staj </a:t>
            </a:r>
            <a:r>
              <a:rPr lang="tr-TR" sz="2400" dirty="0"/>
              <a:t>raporları İngilizce olarak hazırlanır</a:t>
            </a:r>
            <a:r>
              <a:rPr lang="tr-TR" sz="2400" dirty="0" smtClean="0"/>
              <a:t>.</a:t>
            </a:r>
          </a:p>
          <a:p>
            <a:r>
              <a:rPr lang="tr-TR" sz="2400" dirty="0" smtClean="0"/>
              <a:t>Raporlar </a:t>
            </a:r>
            <a:r>
              <a:rPr lang="tr-TR" sz="2400" dirty="0"/>
              <a:t>tamamen özgün olmalıdır. </a:t>
            </a:r>
            <a:endParaRPr lang="tr-TR" sz="2400" dirty="0" smtClean="0"/>
          </a:p>
          <a:p>
            <a:r>
              <a:rPr lang="tr-TR" sz="2400" dirty="0" smtClean="0"/>
              <a:t>Rapor </a:t>
            </a:r>
            <a:r>
              <a:rPr lang="tr-TR" sz="2400" dirty="0"/>
              <a:t>ilgili bir işletme yöneticisi tarafından onaylanmalıdır. Bu işlem için raporun kapak sayfası ilgili yöneticiye imzalattırılmalı diğer sayfalar da paraflattırılmalıdır. Rapor kapağı </a:t>
            </a:r>
            <a:r>
              <a:rPr lang="tr-TR" sz="2400" dirty="0" smtClean="0"/>
              <a:t>bölüm web sitesinde </a:t>
            </a:r>
            <a:r>
              <a:rPr lang="tr-TR" sz="2400" dirty="0"/>
              <a:t>verilen örneğe göre hazırlanmalıdır</a:t>
            </a:r>
            <a:r>
              <a:rPr lang="tr-TR" sz="2400" dirty="0" smtClean="0"/>
              <a:t>.</a:t>
            </a:r>
            <a:endParaRPr lang="tr-TR" sz="2400" dirty="0"/>
          </a:p>
          <a:p>
            <a:pPr marL="0" indent="0">
              <a:buNone/>
            </a:pPr>
            <a:r>
              <a:rPr lang="tr-TR" sz="2400" dirty="0"/>
              <a:t>Staj raporu aşağıda belirtilen kısımları içermelidir:</a:t>
            </a:r>
          </a:p>
          <a:p>
            <a:r>
              <a:rPr lang="tr-TR" sz="2400" dirty="0" smtClean="0"/>
              <a:t>Özet kısmı</a:t>
            </a:r>
          </a:p>
          <a:p>
            <a:r>
              <a:rPr lang="tr-TR" sz="2400" dirty="0" smtClean="0"/>
              <a:t>Genel </a:t>
            </a:r>
            <a:r>
              <a:rPr lang="tr-TR" sz="2400" dirty="0"/>
              <a:t>olarak stajın amacı, kapsamı, ve staj süresince neler yapıldığının kısaca anlatıldığı bir giriş kısmı.</a:t>
            </a:r>
          </a:p>
          <a:p>
            <a:r>
              <a:rPr lang="tr-TR" sz="2400" dirty="0"/>
              <a:t>Öğrencinin firmada hangi süreler arasında hangi bölümlerde çalıştığını gösteren bir tablo. Bu tablo çalışılan </a:t>
            </a:r>
            <a:r>
              <a:rPr lang="tr-TR" sz="2400" dirty="0" smtClean="0"/>
              <a:t>bölümlerin </a:t>
            </a:r>
            <a:r>
              <a:rPr lang="tr-TR" sz="2400" dirty="0"/>
              <a:t>şefleri tarafından onaylanmalıdır</a:t>
            </a:r>
            <a:r>
              <a:rPr lang="tr-TR" sz="2400" dirty="0" smtClean="0"/>
              <a:t>.</a:t>
            </a:r>
            <a:endParaRPr lang="tr-TR" sz="2400" dirty="0"/>
          </a:p>
        </p:txBody>
      </p:sp>
    </p:spTree>
    <p:extLst>
      <p:ext uri="{BB962C8B-B14F-4D97-AF65-F5344CB8AC3E}">
        <p14:creationId xmlns:p14="http://schemas.microsoft.com/office/powerpoint/2010/main" val="33903182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Staj Raporu Yazım Kuralları</a:t>
            </a:r>
            <a:endParaRPr lang="tr-TR" dirty="0"/>
          </a:p>
        </p:txBody>
      </p:sp>
      <p:sp>
        <p:nvSpPr>
          <p:cNvPr id="3" name="Content Placeholder 2"/>
          <p:cNvSpPr>
            <a:spLocks noGrp="1"/>
          </p:cNvSpPr>
          <p:nvPr>
            <p:ph idx="1"/>
          </p:nvPr>
        </p:nvSpPr>
        <p:spPr>
          <a:xfrm>
            <a:off x="228600" y="1295400"/>
            <a:ext cx="8458200" cy="5410200"/>
          </a:xfrm>
        </p:spPr>
        <p:txBody>
          <a:bodyPr>
            <a:noAutofit/>
          </a:bodyPr>
          <a:lstStyle/>
          <a:p>
            <a:pPr algn="just"/>
            <a:r>
              <a:rPr lang="tr-TR" sz="2400" dirty="0" smtClean="0"/>
              <a:t>Firmanın genel tanıtımını, yerini ve tarihçesini  içeren bir “Firma Tanıtım” kısmı (kısaca). </a:t>
            </a:r>
            <a:r>
              <a:rPr lang="tr-TR" sz="2400" u="sng" dirty="0" smtClean="0"/>
              <a:t>Organizasyon stajı (ME 400) için firmanın organizasyon şemasının da eklenmesi gerekmektedir.</a:t>
            </a:r>
          </a:p>
          <a:p>
            <a:pPr algn="just"/>
            <a:r>
              <a:rPr lang="tr-TR" sz="2400" dirty="0" smtClean="0"/>
              <a:t>Staj esnasında çalışılan bölümleri ve yapılan işleri detaylı bir biçimde anlatan ana kısım (yapılan işler günlük olarak anlatılmalıdır. Esas teşkil eden kısım budur ve bu kısmın diğer kısımlara göre uzun olması beklenmektedir). </a:t>
            </a:r>
          </a:p>
          <a:p>
            <a:pPr algn="just"/>
            <a:r>
              <a:rPr lang="tr-TR" sz="2400" dirty="0" smtClean="0"/>
              <a:t>Staj esnasında kazanılan tecrübelerin değerlendirildiği sonuç kısmı.</a:t>
            </a:r>
          </a:p>
          <a:p>
            <a:pPr algn="just"/>
            <a:r>
              <a:rPr lang="tr-TR" sz="2400" dirty="0" smtClean="0"/>
              <a:t>Staj esnasında yapılan çalışmalarla ilgili tablo, resim, grafik ve/veya teknik çizimlerin sergilendiği ekler kısmı.</a:t>
            </a:r>
          </a:p>
          <a:p>
            <a:pPr marL="0" indent="0" algn="just">
              <a:buNone/>
            </a:pPr>
            <a:r>
              <a:rPr lang="tr-TR" sz="2400" dirty="0" smtClean="0"/>
              <a:t>Yukarıda yazılan esaslara uymayan staj raporları kabul edilmeyecektir.</a:t>
            </a:r>
            <a:endParaRPr lang="tr-TR" sz="2400" dirty="0"/>
          </a:p>
        </p:txBody>
      </p:sp>
    </p:spTree>
    <p:extLst>
      <p:ext uri="{BB962C8B-B14F-4D97-AF65-F5344CB8AC3E}">
        <p14:creationId xmlns:p14="http://schemas.microsoft.com/office/powerpoint/2010/main" val="326332496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6200"/>
            <a:ext cx="8991600" cy="6278642"/>
          </a:xfrm>
          <a:prstGeom prst="rect">
            <a:avLst/>
          </a:prstGeom>
        </p:spPr>
        <p:txBody>
          <a:bodyPr wrap="square">
            <a:spAutoFit/>
          </a:bodyPr>
          <a:lstStyle/>
          <a:p>
            <a:pPr algn="just"/>
            <a:r>
              <a:rPr lang="tr-TR" b="1" dirty="0" smtClean="0"/>
              <a:t>INTERNSHIP REPORT CONTENTS</a:t>
            </a:r>
          </a:p>
          <a:p>
            <a:pPr algn="just"/>
            <a:r>
              <a:rPr lang="en-US" sz="1600" b="1" dirty="0" smtClean="0"/>
              <a:t>Title </a:t>
            </a:r>
            <a:r>
              <a:rPr lang="en-US" sz="1600" b="1" dirty="0"/>
              <a:t>Page</a:t>
            </a:r>
            <a:endParaRPr lang="tr-TR" sz="1600" dirty="0"/>
          </a:p>
          <a:p>
            <a:pPr lvl="0" algn="just"/>
            <a:r>
              <a:rPr lang="en-US" sz="1600" b="1" dirty="0"/>
              <a:t>Table of Contents </a:t>
            </a:r>
            <a:endParaRPr lang="tr-TR" sz="1600" dirty="0"/>
          </a:p>
          <a:p>
            <a:pPr algn="just"/>
            <a:r>
              <a:rPr lang="en-US" sz="1600" dirty="0"/>
              <a:t>(Student ID, Student Name, Company Name, Internship time period</a:t>
            </a:r>
            <a:r>
              <a:rPr lang="en-US" sz="1600" dirty="0" smtClean="0"/>
              <a:t>)</a:t>
            </a:r>
            <a:endParaRPr lang="tr-TR" sz="1600" dirty="0" smtClean="0"/>
          </a:p>
          <a:p>
            <a:pPr algn="just"/>
            <a:r>
              <a:rPr lang="tr-TR" sz="1600" b="1" dirty="0" err="1" smtClean="0"/>
              <a:t>Summary</a:t>
            </a:r>
            <a:endParaRPr lang="tr-TR" sz="1600" b="1" dirty="0" smtClean="0"/>
          </a:p>
          <a:p>
            <a:pPr algn="just"/>
            <a:r>
              <a:rPr lang="tr-TR" sz="1600" b="1" dirty="0" err="1" smtClean="0"/>
              <a:t>Introduction</a:t>
            </a:r>
            <a:endParaRPr lang="tr-TR" sz="1600" b="1" dirty="0"/>
          </a:p>
          <a:p>
            <a:pPr lvl="0" algn="just"/>
            <a:r>
              <a:rPr lang="en-US" sz="1600" b="1" dirty="0"/>
              <a:t>Description of the Company </a:t>
            </a:r>
            <a:endParaRPr lang="tr-TR" sz="1600" dirty="0"/>
          </a:p>
          <a:p>
            <a:pPr algn="just"/>
            <a:r>
              <a:rPr lang="en-US" sz="1600" dirty="0"/>
              <a:t>(This section gives a brief summary about the company. Include full mailing address and relevant web links. Describe serving sector of the company. Manufacturing methods and company products are listed. Company organization chart for ME400 report only. This section is limited up to 5 pages.)</a:t>
            </a:r>
            <a:endParaRPr lang="tr-TR" sz="1600" dirty="0"/>
          </a:p>
          <a:p>
            <a:pPr lvl="0" algn="just"/>
            <a:r>
              <a:rPr lang="en-US" sz="1600" b="1" dirty="0"/>
              <a:t>Analysis of Manufacturing or R&amp;D Projects </a:t>
            </a:r>
            <a:endParaRPr lang="tr-TR" sz="1600" dirty="0"/>
          </a:p>
          <a:p>
            <a:pPr marL="285750" lvl="1" indent="-285750" algn="just">
              <a:buFont typeface="Arial" panose="020B0604020202020204" pitchFamily="34" charset="0"/>
              <a:buChar char="•"/>
            </a:pPr>
            <a:r>
              <a:rPr lang="en-US" sz="1600" dirty="0"/>
              <a:t>Assessment of production and analysis of manufacturing techniques.</a:t>
            </a:r>
            <a:endParaRPr lang="tr-TR" sz="1600" dirty="0"/>
          </a:p>
          <a:p>
            <a:pPr marL="285750" lvl="1" indent="-285750" algn="just">
              <a:buFont typeface="Arial" panose="020B0604020202020204" pitchFamily="34" charset="0"/>
              <a:buChar char="•"/>
            </a:pPr>
            <a:r>
              <a:rPr lang="en-US" sz="1600" dirty="0"/>
              <a:t>A list of functions and projects performed by the mechanical engineers in your division. </a:t>
            </a:r>
            <a:endParaRPr lang="tr-TR" sz="1600" dirty="0"/>
          </a:p>
          <a:p>
            <a:pPr marL="285750" lvl="1" indent="-285750" algn="just">
              <a:buFont typeface="Arial" panose="020B0604020202020204" pitchFamily="34" charset="0"/>
              <a:buChar char="•"/>
            </a:pPr>
            <a:r>
              <a:rPr lang="en-US" sz="1600" dirty="0"/>
              <a:t>Software and hardware used by the company for production or reporting </a:t>
            </a:r>
            <a:endParaRPr lang="tr-TR" sz="1600" dirty="0"/>
          </a:p>
          <a:p>
            <a:pPr marL="285750" lvl="1" indent="-285750" algn="just">
              <a:buFont typeface="Arial" panose="020B0604020202020204" pitchFamily="34" charset="0"/>
              <a:buChar char="•"/>
            </a:pPr>
            <a:r>
              <a:rPr lang="en-US" sz="1600" dirty="0"/>
              <a:t>Assessment of future plans to improve the current manufacturing limits or to improve the current products. </a:t>
            </a:r>
            <a:endParaRPr lang="tr-TR" sz="1600" dirty="0"/>
          </a:p>
          <a:p>
            <a:pPr lvl="0" algn="just"/>
            <a:r>
              <a:rPr lang="en-US" sz="1600" b="1" dirty="0"/>
              <a:t>Internship Project</a:t>
            </a:r>
            <a:endParaRPr lang="tr-TR" sz="1600" dirty="0"/>
          </a:p>
          <a:p>
            <a:pPr algn="just"/>
            <a:r>
              <a:rPr lang="en-US" sz="1600" dirty="0"/>
              <a:t>This is the main body of the report. A detailed explanation of an internship project is required. If you involved in multiple mini projects, please explain them all. </a:t>
            </a:r>
            <a:r>
              <a:rPr lang="tr-TR" sz="1600" u="sng" dirty="0" smtClean="0"/>
              <a:t>Daily </a:t>
            </a:r>
            <a:r>
              <a:rPr lang="tr-TR" sz="1600" u="sng" dirty="0" err="1" smtClean="0"/>
              <a:t>report</a:t>
            </a:r>
            <a:r>
              <a:rPr lang="tr-TR" sz="1600" u="sng" dirty="0" smtClean="0"/>
              <a:t> </a:t>
            </a:r>
            <a:r>
              <a:rPr lang="tr-TR" sz="1600" u="sng" dirty="0" err="1" smtClean="0"/>
              <a:t>for</a:t>
            </a:r>
            <a:r>
              <a:rPr lang="tr-TR" sz="1600" u="sng" dirty="0" smtClean="0"/>
              <a:t> </a:t>
            </a:r>
            <a:r>
              <a:rPr lang="tr-TR" sz="1600" u="sng" dirty="0" err="1" smtClean="0"/>
              <a:t>each</a:t>
            </a:r>
            <a:r>
              <a:rPr lang="tr-TR" sz="1600" u="sng" dirty="0" smtClean="0"/>
              <a:t> </a:t>
            </a:r>
            <a:r>
              <a:rPr lang="tr-TR" sz="1600" u="sng" dirty="0" err="1" smtClean="0"/>
              <a:t>internship</a:t>
            </a:r>
            <a:r>
              <a:rPr lang="tr-TR" sz="1600" u="sng" dirty="0" smtClean="0"/>
              <a:t> </a:t>
            </a:r>
            <a:r>
              <a:rPr lang="tr-TR" sz="1600" u="sng" dirty="0" err="1" smtClean="0"/>
              <a:t>day</a:t>
            </a:r>
            <a:r>
              <a:rPr lang="tr-TR" sz="1600" u="sng" dirty="0" smtClean="0"/>
              <a:t> is </a:t>
            </a:r>
            <a:r>
              <a:rPr lang="tr-TR" sz="1600" u="sng" dirty="0" err="1" smtClean="0"/>
              <a:t>required</a:t>
            </a:r>
            <a:r>
              <a:rPr lang="tr-TR" sz="1600" u="sng" dirty="0" smtClean="0"/>
              <a:t>.</a:t>
            </a:r>
            <a:endParaRPr lang="tr-TR" sz="1600" u="sng" dirty="0"/>
          </a:p>
          <a:p>
            <a:pPr lvl="0" algn="just"/>
            <a:r>
              <a:rPr lang="en-US" sz="1600" b="1" dirty="0"/>
              <a:t>Assessments</a:t>
            </a:r>
            <a:endParaRPr lang="tr-TR" sz="1600" dirty="0"/>
          </a:p>
          <a:p>
            <a:pPr algn="just"/>
            <a:r>
              <a:rPr lang="en-US" sz="1600" dirty="0"/>
              <a:t>(Describe the skills and qualifications you have gained. Describe how you utilized your classroom knowledge.)</a:t>
            </a:r>
            <a:endParaRPr lang="tr-TR" sz="1600" dirty="0"/>
          </a:p>
          <a:p>
            <a:pPr lvl="0" algn="just"/>
            <a:r>
              <a:rPr lang="en-US" sz="1600" b="1" dirty="0"/>
              <a:t>Conclusions </a:t>
            </a:r>
            <a:endParaRPr lang="tr-TR" sz="1600" dirty="0"/>
          </a:p>
          <a:p>
            <a:pPr lvl="0" algn="just"/>
            <a:r>
              <a:rPr lang="en-US" sz="1600" b="1" dirty="0" smtClean="0"/>
              <a:t>References</a:t>
            </a:r>
            <a:r>
              <a:rPr lang="en-US" sz="1600" dirty="0"/>
              <a:t> </a:t>
            </a:r>
            <a:endParaRPr lang="tr-TR" sz="1600" dirty="0"/>
          </a:p>
          <a:p>
            <a:pPr algn="just"/>
            <a:r>
              <a:rPr lang="en-US" sz="1600" dirty="0"/>
              <a:t>Note: </a:t>
            </a:r>
            <a:r>
              <a:rPr lang="en-US" sz="1600" b="1" i="1" dirty="0"/>
              <a:t>Total number of pages of the report should not exceed 30 pages</a:t>
            </a:r>
            <a:r>
              <a:rPr lang="en-US" sz="1600" dirty="0"/>
              <a:t>. </a:t>
            </a:r>
            <a:endParaRPr lang="tr-TR" sz="1600" dirty="0"/>
          </a:p>
        </p:txBody>
      </p:sp>
    </p:spTree>
    <p:extLst>
      <p:ext uri="{BB962C8B-B14F-4D97-AF65-F5344CB8AC3E}">
        <p14:creationId xmlns:p14="http://schemas.microsoft.com/office/powerpoint/2010/main" val="4036968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03350"/>
            <a:ext cx="8229600" cy="4525963"/>
          </a:xfrm>
        </p:spPr>
        <p:txBody>
          <a:bodyPr>
            <a:normAutofit fontScale="92500" lnSpcReduction="20000"/>
          </a:bodyPr>
          <a:lstStyle/>
          <a:p>
            <a:r>
              <a:rPr lang="tr-TR" dirty="0" smtClean="0"/>
              <a:t>Stajlar </a:t>
            </a:r>
            <a:r>
              <a:rPr lang="tr-TR" b="1" dirty="0" smtClean="0"/>
              <a:t>Yaz dönemi </a:t>
            </a:r>
            <a:r>
              <a:rPr lang="tr-TR" dirty="0" smtClean="0"/>
              <a:t>ve/veya </a:t>
            </a:r>
            <a:r>
              <a:rPr lang="tr-TR" b="1" dirty="0" smtClean="0"/>
              <a:t>yarıyıl boşluğunda </a:t>
            </a:r>
            <a:r>
              <a:rPr lang="tr-TR" dirty="0" smtClean="0"/>
              <a:t>yapılabilir. Diğer durumlar Staj Komisyonu kararına bağlıdır.</a:t>
            </a:r>
          </a:p>
          <a:p>
            <a:pPr marL="0" indent="0" algn="just">
              <a:spcBef>
                <a:spcPts val="500"/>
              </a:spcBef>
              <a:buNone/>
            </a:pPr>
            <a:r>
              <a:rPr lang="tr-TR" b="1" u="sng" dirty="0"/>
              <a:t>Yaz </a:t>
            </a:r>
            <a:r>
              <a:rPr lang="tr-TR" b="1" u="sng" dirty="0" smtClean="0"/>
              <a:t>dönemi </a:t>
            </a:r>
            <a:r>
              <a:rPr lang="tr-TR" b="1" dirty="0" smtClean="0">
                <a:sym typeface="Wingdings" panose="05000000000000000000" pitchFamily="2" charset="2"/>
              </a:rPr>
              <a:t> </a:t>
            </a:r>
            <a:r>
              <a:rPr lang="tr-TR" dirty="0" smtClean="0">
                <a:sym typeface="Wingdings" panose="05000000000000000000" pitchFamily="2" charset="2"/>
              </a:rPr>
              <a:t>Yaz okuluna </a:t>
            </a:r>
            <a:r>
              <a:rPr lang="tr-TR" dirty="0" err="1" smtClean="0">
                <a:sym typeface="Wingdings" panose="05000000000000000000" pitchFamily="2" charset="2"/>
              </a:rPr>
              <a:t>katılınmıyor</a:t>
            </a:r>
            <a:r>
              <a:rPr lang="tr-TR" dirty="0" smtClean="0">
                <a:sym typeface="Wingdings" panose="05000000000000000000" pitchFamily="2" charset="2"/>
              </a:rPr>
              <a:t> ise normal staj prosedürü işletilir. </a:t>
            </a:r>
          </a:p>
          <a:p>
            <a:pPr marL="0" indent="0" algn="just">
              <a:spcBef>
                <a:spcPts val="0"/>
              </a:spcBef>
              <a:buNone/>
            </a:pPr>
            <a:r>
              <a:rPr lang="tr-TR" b="1" u="sng" dirty="0" smtClean="0"/>
              <a:t>Yaz okulu sırasında </a:t>
            </a:r>
            <a:r>
              <a:rPr lang="tr-TR" b="1" dirty="0" smtClean="0">
                <a:sym typeface="Wingdings" panose="05000000000000000000" pitchFamily="2" charset="2"/>
              </a:rPr>
              <a:t> </a:t>
            </a:r>
            <a:r>
              <a:rPr lang="tr-TR" dirty="0" smtClean="0"/>
              <a:t>en az 3 gün işyerine gitmek koşuluyla staj yapılabilir.</a:t>
            </a:r>
          </a:p>
          <a:p>
            <a:pPr marL="0" indent="0" algn="just">
              <a:spcBef>
                <a:spcPts val="0"/>
              </a:spcBef>
              <a:buNone/>
            </a:pPr>
            <a:r>
              <a:rPr lang="tr-TR" b="1" u="sng" dirty="0" smtClean="0"/>
              <a:t>Yarıyıl boşluğu</a:t>
            </a:r>
            <a:r>
              <a:rPr lang="tr-TR" b="1" dirty="0" smtClean="0"/>
              <a:t> </a:t>
            </a:r>
            <a:r>
              <a:rPr lang="tr-TR" b="1" dirty="0" smtClean="0">
                <a:sym typeface="Wingdings" panose="05000000000000000000" pitchFamily="2" charset="2"/>
              </a:rPr>
              <a:t> </a:t>
            </a:r>
            <a:r>
              <a:rPr lang="tr-TR" dirty="0" smtClean="0">
                <a:sym typeface="Wingdings" panose="05000000000000000000" pitchFamily="2" charset="2"/>
              </a:rPr>
              <a:t>Sınavların olmadığı bir zaman diliminde en az 10 gün olmak üzere staj mümkündür. </a:t>
            </a:r>
          </a:p>
          <a:p>
            <a:r>
              <a:rPr lang="tr-TR" u="sng" dirty="0"/>
              <a:t>Diğer durumlar Staj Komisyonu kararına bağlıdır.</a:t>
            </a:r>
          </a:p>
          <a:p>
            <a:endParaRPr lang="tr-TR" dirty="0"/>
          </a:p>
        </p:txBody>
      </p:sp>
      <p:sp>
        <p:nvSpPr>
          <p:cNvPr id="4" name="Title 1"/>
          <p:cNvSpPr>
            <a:spLocks noGrp="1"/>
          </p:cNvSpPr>
          <p:nvPr>
            <p:ph type="title"/>
          </p:nvPr>
        </p:nvSpPr>
        <p:spPr/>
        <p:txBody>
          <a:bodyPr/>
          <a:lstStyle/>
          <a:p>
            <a:r>
              <a:rPr lang="tr-TR" dirty="0" smtClean="0"/>
              <a:t>Genel Bilgiler</a:t>
            </a:r>
            <a:endParaRPr lang="tr-TR" dirty="0"/>
          </a:p>
        </p:txBody>
      </p:sp>
    </p:spTree>
    <p:extLst>
      <p:ext uri="{BB962C8B-B14F-4D97-AF65-F5344CB8AC3E}">
        <p14:creationId xmlns:p14="http://schemas.microsoft.com/office/powerpoint/2010/main" val="32330133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tr-TR" dirty="0" smtClean="0"/>
              <a:t>Bölümümüz Staj Uygulama Esasları</a:t>
            </a:r>
            <a:endParaRPr lang="tr-TR" dirty="0"/>
          </a:p>
        </p:txBody>
      </p:sp>
      <p:sp>
        <p:nvSpPr>
          <p:cNvPr id="3" name="Content Placeholder 2"/>
          <p:cNvSpPr>
            <a:spLocks noGrp="1"/>
          </p:cNvSpPr>
          <p:nvPr>
            <p:ph idx="1"/>
          </p:nvPr>
        </p:nvSpPr>
        <p:spPr>
          <a:xfrm>
            <a:off x="457200" y="990600"/>
            <a:ext cx="8229600" cy="4525963"/>
          </a:xfrm>
        </p:spPr>
        <p:txBody>
          <a:bodyPr>
            <a:noAutofit/>
          </a:bodyPr>
          <a:lstStyle/>
          <a:p>
            <a:pPr algn="just"/>
            <a:r>
              <a:rPr lang="tr-TR" sz="2000" dirty="0"/>
              <a:t>Marmara Üniversitesi Makine Mühendisliği Bölümü’nde stajlar üç grup halinde yapılır</a:t>
            </a:r>
            <a:r>
              <a:rPr lang="tr-TR" sz="2000" dirty="0" smtClean="0"/>
              <a:t>.</a:t>
            </a:r>
          </a:p>
          <a:p>
            <a:pPr algn="just"/>
            <a:r>
              <a:rPr lang="tr-TR" sz="2000" dirty="0" smtClean="0"/>
              <a:t>ME200 Bölümümüzde olmak üzere  Zorunlu yaz stajı ME300 ve ME400 olmak üzere 30’ar günlük iki ayrı staj olarak düzenlemiştir.</a:t>
            </a:r>
            <a:endParaRPr lang="tr-TR" sz="2000" dirty="0"/>
          </a:p>
          <a:p>
            <a:pPr algn="just"/>
            <a:r>
              <a:rPr lang="tr-TR" sz="2000" dirty="0" smtClean="0"/>
              <a:t>Gerekli </a:t>
            </a:r>
            <a:r>
              <a:rPr lang="tr-TR" sz="2000" dirty="0"/>
              <a:t>staj formları </a:t>
            </a:r>
            <a:r>
              <a:rPr lang="tr-TR" sz="2000" dirty="0" smtClean="0"/>
              <a:t>bölüm sekreterliğinden/öğrenci </a:t>
            </a:r>
            <a:r>
              <a:rPr lang="tr-TR" sz="2000" dirty="0"/>
              <a:t>işleri </a:t>
            </a:r>
            <a:r>
              <a:rPr lang="tr-TR" sz="2000" dirty="0" smtClean="0"/>
              <a:t>ofisinden veya bölüm/dekanlık web sitesinden </a:t>
            </a:r>
            <a:r>
              <a:rPr lang="tr-TR" sz="2000" dirty="0"/>
              <a:t>elde edilebilir.</a:t>
            </a:r>
          </a:p>
          <a:p>
            <a:pPr algn="just"/>
            <a:r>
              <a:rPr lang="tr-TR" sz="2000" dirty="0" smtClean="0"/>
              <a:t>Başvurulan </a:t>
            </a:r>
            <a:r>
              <a:rPr lang="tr-TR" sz="2000" dirty="0"/>
              <a:t>işletme resmi bir belge talep ederse bu belge </a:t>
            </a:r>
            <a:r>
              <a:rPr lang="tr-TR" sz="2000" dirty="0" smtClean="0"/>
              <a:t>Bölüm </a:t>
            </a:r>
            <a:r>
              <a:rPr lang="tr-TR" sz="2000" dirty="0"/>
              <a:t>B</a:t>
            </a:r>
            <a:r>
              <a:rPr lang="tr-TR" sz="2000" dirty="0" smtClean="0"/>
              <a:t>aşkanlığından </a:t>
            </a:r>
            <a:r>
              <a:rPr lang="tr-TR" sz="2000" dirty="0"/>
              <a:t>alınarak fakülte sekreterliğine mühürlettirilir.</a:t>
            </a:r>
          </a:p>
          <a:p>
            <a:pPr algn="just"/>
            <a:r>
              <a:rPr lang="tr-TR" sz="2000" dirty="0"/>
              <a:t>Her bir işletme ve her bir staj türü için ayrı staj raporları yazmak zorunludur.</a:t>
            </a:r>
          </a:p>
          <a:p>
            <a:pPr algn="just"/>
            <a:r>
              <a:rPr lang="tr-TR" sz="2000" dirty="0"/>
              <a:t>Staj raporlarının yazımının </a:t>
            </a:r>
            <a:r>
              <a:rPr lang="tr-TR" sz="2000" b="1" dirty="0"/>
              <a:t>Staj Rapor Yazım Kuralları</a:t>
            </a:r>
            <a:r>
              <a:rPr lang="tr-TR" sz="2000" dirty="0"/>
              <a:t> dahilinde yapılması zorunludur.</a:t>
            </a:r>
          </a:p>
          <a:p>
            <a:pPr algn="just"/>
            <a:r>
              <a:rPr lang="tr-TR" sz="2000" dirty="0"/>
              <a:t>Staj notları Başarılı / Başarısız şeklindedir ve genel not ortalamasına etki etmez.</a:t>
            </a:r>
          </a:p>
          <a:p>
            <a:pPr algn="just"/>
            <a:r>
              <a:rPr lang="tr-TR" sz="2000" dirty="0" smtClean="0"/>
              <a:t>Staj </a:t>
            </a:r>
            <a:r>
              <a:rPr lang="tr-TR" sz="2000" dirty="0"/>
              <a:t>raporları imza karşılığı teslim edilmelidir. Bu şekilde teslim edilmeyen raporlar kabul edilmeyecektir.</a:t>
            </a:r>
          </a:p>
          <a:p>
            <a:pPr algn="just"/>
            <a:r>
              <a:rPr lang="tr-TR" sz="2000" dirty="0"/>
              <a:t>Toplam staj süresini tamamlamayan öğrenciler mezun olamazlar</a:t>
            </a:r>
            <a:r>
              <a:rPr lang="tr-TR" sz="2000" dirty="0" smtClean="0"/>
              <a:t>.</a:t>
            </a:r>
            <a:endParaRPr lang="tr-TR" sz="2000" dirty="0"/>
          </a:p>
        </p:txBody>
      </p:sp>
    </p:spTree>
    <p:extLst>
      <p:ext uri="{BB962C8B-B14F-4D97-AF65-F5344CB8AC3E}">
        <p14:creationId xmlns:p14="http://schemas.microsoft.com/office/powerpoint/2010/main" val="8430674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ME300 Stajı</a:t>
            </a:r>
            <a:endParaRPr lang="tr-TR" dirty="0"/>
          </a:p>
        </p:txBody>
      </p:sp>
      <p:sp>
        <p:nvSpPr>
          <p:cNvPr id="3" name="Content Placeholder 2"/>
          <p:cNvSpPr>
            <a:spLocks noGrp="1"/>
          </p:cNvSpPr>
          <p:nvPr>
            <p:ph idx="1"/>
          </p:nvPr>
        </p:nvSpPr>
        <p:spPr>
          <a:xfrm>
            <a:off x="457200" y="1600200"/>
            <a:ext cx="8229600" cy="4953000"/>
          </a:xfrm>
        </p:spPr>
        <p:txBody>
          <a:bodyPr>
            <a:noAutofit/>
          </a:bodyPr>
          <a:lstStyle/>
          <a:p>
            <a:pPr algn="just"/>
            <a:r>
              <a:rPr lang="tr-TR" sz="2000" dirty="0"/>
              <a:t>ME200 dersi verilmeden yapılamaz.</a:t>
            </a:r>
          </a:p>
          <a:p>
            <a:pPr algn="just"/>
            <a:r>
              <a:rPr lang="tr-TR" sz="2000" dirty="0"/>
              <a:t>Bu staj çerçevesinde, üretim yapan ve makine mühendisi çalıştıran bir işletmenin imalat yöntemleri incelenir. Staj süresince</a:t>
            </a:r>
          </a:p>
          <a:p>
            <a:pPr lvl="1" algn="just"/>
            <a:r>
              <a:rPr lang="tr-TR" sz="2000" dirty="0"/>
              <a:t>Talaşsız üretim,</a:t>
            </a:r>
          </a:p>
          <a:p>
            <a:pPr lvl="1" algn="just"/>
            <a:r>
              <a:rPr lang="tr-TR" sz="2000" dirty="0"/>
              <a:t>Talaşlı üretim,</a:t>
            </a:r>
          </a:p>
          <a:p>
            <a:pPr lvl="1" algn="just"/>
            <a:r>
              <a:rPr lang="tr-TR" sz="2000" dirty="0"/>
              <a:t>Döküm,</a:t>
            </a:r>
          </a:p>
          <a:p>
            <a:pPr lvl="1" algn="just"/>
            <a:r>
              <a:rPr lang="tr-TR" sz="2000" dirty="0"/>
              <a:t>Montaj ve konstrüksiyon,</a:t>
            </a:r>
          </a:p>
          <a:p>
            <a:pPr lvl="1" algn="just"/>
            <a:r>
              <a:rPr lang="tr-TR" sz="2000" dirty="0"/>
              <a:t>Kalite kontrol,</a:t>
            </a:r>
          </a:p>
          <a:p>
            <a:pPr lvl="1" algn="just"/>
            <a:r>
              <a:rPr lang="tr-TR" sz="2000" dirty="0"/>
              <a:t>İş güvenliği,</a:t>
            </a:r>
          </a:p>
          <a:p>
            <a:pPr marL="0" indent="0" algn="just">
              <a:buNone/>
            </a:pPr>
            <a:r>
              <a:rPr lang="tr-TR" sz="2000" dirty="0" smtClean="0"/>
              <a:t>konularında</a:t>
            </a:r>
            <a:r>
              <a:rPr lang="tr-TR" sz="2000" dirty="0"/>
              <a:t>  tecrübe edinilir.</a:t>
            </a:r>
          </a:p>
          <a:p>
            <a:pPr algn="just"/>
            <a:r>
              <a:rPr lang="tr-TR" sz="2000" dirty="0" smtClean="0"/>
              <a:t>Staj </a:t>
            </a:r>
            <a:r>
              <a:rPr lang="tr-TR" sz="2000" dirty="0"/>
              <a:t>yeri belirlenirken, seçilen firmanın yukarıda belirtilen hususları sağlayabilecek bir firma olmasına dikkat edilmelidir. Stajın toplam süresi minimum 30 iş günü olmalıdır.</a:t>
            </a:r>
          </a:p>
          <a:p>
            <a:pPr algn="just"/>
            <a:endParaRPr lang="tr-TR" sz="2000" dirty="0"/>
          </a:p>
        </p:txBody>
      </p:sp>
    </p:spTree>
    <p:extLst>
      <p:ext uri="{BB962C8B-B14F-4D97-AF65-F5344CB8AC3E}">
        <p14:creationId xmlns:p14="http://schemas.microsoft.com/office/powerpoint/2010/main" val="31124163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ME400 Stajı</a:t>
            </a:r>
            <a:endParaRPr lang="tr-TR" dirty="0"/>
          </a:p>
        </p:txBody>
      </p:sp>
      <p:sp>
        <p:nvSpPr>
          <p:cNvPr id="3" name="Content Placeholder 2"/>
          <p:cNvSpPr>
            <a:spLocks noGrp="1"/>
          </p:cNvSpPr>
          <p:nvPr>
            <p:ph idx="1"/>
          </p:nvPr>
        </p:nvSpPr>
        <p:spPr/>
        <p:txBody>
          <a:bodyPr>
            <a:normAutofit fontScale="77500" lnSpcReduction="20000"/>
          </a:bodyPr>
          <a:lstStyle/>
          <a:p>
            <a:pPr algn="just"/>
            <a:r>
              <a:rPr lang="tr-TR" strike="sngStrike" dirty="0" smtClean="0"/>
              <a:t>ME300 stajı </a:t>
            </a:r>
            <a:r>
              <a:rPr lang="tr-TR" strike="sngStrike" dirty="0"/>
              <a:t>tamamlanmadan yapılamaz. </a:t>
            </a:r>
            <a:r>
              <a:rPr lang="tr-TR" dirty="0"/>
              <a:t>Stajın üretim yapan ve makine mühendisi çalıştıran bir işletmede yapılması gerekmektedir</a:t>
            </a:r>
            <a:r>
              <a:rPr lang="tr-TR" dirty="0" smtClean="0"/>
              <a:t>.</a:t>
            </a:r>
            <a:r>
              <a:rPr lang="tr-TR" dirty="0"/>
              <a:t> </a:t>
            </a:r>
          </a:p>
          <a:p>
            <a:pPr algn="just"/>
            <a:r>
              <a:rPr lang="tr-TR" b="1" dirty="0"/>
              <a:t>Stajın genel amacı üretim için gerekli işletme esaslarını incelemektir. </a:t>
            </a:r>
            <a:r>
              <a:rPr lang="tr-TR" dirty="0"/>
              <a:t>Bu kapsamda staj yapılan firma satın alma, mal ve hammadde girişi, stok kontrol, ürün çıkışı, kalite kontrol, satışlar, nakliye, maliyet analizi, iş planlaması, piyasadaki konum, organizasyon yapısı, iş ve işçi güveliği konusunda incelenerek tanıtılır</a:t>
            </a:r>
            <a:r>
              <a:rPr lang="tr-TR" dirty="0" smtClean="0"/>
              <a:t>.</a:t>
            </a:r>
            <a:endParaRPr lang="tr-TR" dirty="0"/>
          </a:p>
          <a:p>
            <a:pPr algn="just"/>
            <a:r>
              <a:rPr lang="tr-TR" dirty="0"/>
              <a:t>Staj yeri belirlenirken, seçilen firmanın yukarıda belirtilen hususları sağlayabilecek bir firma olmasına dikkat edilmelidir. Stajın toplam süresi minimum 30 iş günü olmalıdır.</a:t>
            </a:r>
          </a:p>
          <a:p>
            <a:pPr algn="just"/>
            <a:endParaRPr lang="tr-TR" dirty="0"/>
          </a:p>
        </p:txBody>
      </p:sp>
    </p:spTree>
    <p:extLst>
      <p:ext uri="{BB962C8B-B14F-4D97-AF65-F5344CB8AC3E}">
        <p14:creationId xmlns:p14="http://schemas.microsoft.com/office/powerpoint/2010/main" val="26314800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90525" y="228600"/>
            <a:ext cx="8229600" cy="792162"/>
          </a:xfrm>
        </p:spPr>
        <p:txBody>
          <a:bodyPr/>
          <a:lstStyle/>
          <a:p>
            <a:r>
              <a:rPr lang="tr-TR" dirty="0" smtClean="0"/>
              <a:t>UZUN DONEM STAJ</a:t>
            </a:r>
            <a:endParaRPr lang="tr-TR" dirty="0"/>
          </a:p>
        </p:txBody>
      </p:sp>
      <p:sp>
        <p:nvSpPr>
          <p:cNvPr id="3" name="İçerik Yer Tutucusu 2"/>
          <p:cNvSpPr>
            <a:spLocks noGrp="1"/>
          </p:cNvSpPr>
          <p:nvPr>
            <p:ph idx="1"/>
          </p:nvPr>
        </p:nvSpPr>
        <p:spPr>
          <a:xfrm>
            <a:off x="390525" y="1020762"/>
            <a:ext cx="8229600" cy="5456238"/>
          </a:xfrm>
        </p:spPr>
        <p:txBody>
          <a:bodyPr>
            <a:noAutofit/>
          </a:bodyPr>
          <a:lstStyle/>
          <a:p>
            <a:pPr algn="just"/>
            <a:r>
              <a:rPr lang="tr-TR" sz="2200" dirty="0" smtClean="0"/>
              <a:t>Tüm </a:t>
            </a:r>
            <a:r>
              <a:rPr lang="tr-TR" sz="2200" dirty="0"/>
              <a:t>eğitim dönemi boyunca devam eden iş deneyim </a:t>
            </a:r>
            <a:r>
              <a:rPr lang="tr-TR" sz="2200" dirty="0" smtClean="0"/>
              <a:t>stajlarıdır.</a:t>
            </a:r>
          </a:p>
          <a:p>
            <a:pPr algn="just"/>
            <a:r>
              <a:rPr lang="tr-TR" sz="2200" dirty="0"/>
              <a:t>Üniversitemiz ile staj yapılacak kurum arasında iş birliği anlaşması imzalanmış olması koşulu ile </a:t>
            </a:r>
            <a:r>
              <a:rPr lang="tr-TR" sz="2200" dirty="0" smtClean="0"/>
              <a:t>yapılabilir. </a:t>
            </a:r>
          </a:p>
          <a:p>
            <a:pPr algn="just"/>
            <a:r>
              <a:rPr lang="tr-TR" sz="2200" dirty="0"/>
              <a:t>Uzun dönem stajlarına ilişkin başvurular ilgili Bölüm Başkanlığının söz konusu firmada staj yapılmasının uygun/yararlı olacağına dair görüşü ve teklifi üzerine yapılır ve Fakülte Yönetim Kurulunca onaylanması ardından başlatılır. </a:t>
            </a:r>
          </a:p>
          <a:p>
            <a:pPr algn="just"/>
            <a:r>
              <a:rPr lang="tr-TR" sz="2200" dirty="0" smtClean="0"/>
              <a:t>Süre kısıtlaması yok. </a:t>
            </a:r>
          </a:p>
          <a:p>
            <a:pPr algn="just"/>
            <a:r>
              <a:rPr lang="tr-TR" sz="2200" u="sng" dirty="0" smtClean="0"/>
              <a:t>Staj komisyonu ve Bölüm Başkanlığı kararı </a:t>
            </a:r>
            <a:r>
              <a:rPr lang="tr-TR" sz="2200" dirty="0" smtClean="0"/>
              <a:t>ile ME300 veya ME400 (zorunlu staj) yerine sayılabilir. </a:t>
            </a:r>
          </a:p>
          <a:p>
            <a:pPr algn="just"/>
            <a:r>
              <a:rPr lang="tr-TR" sz="2200" dirty="0" smtClean="0"/>
              <a:t>Öğrenciler</a:t>
            </a:r>
            <a:r>
              <a:rPr lang="tr-TR" sz="2200" dirty="0"/>
              <a:t>, uzun dönem stajına ilgili Bölüm Başkanlığınca karar verilmiş eğitim yılı sonunda başlayabilir</a:t>
            </a:r>
            <a:r>
              <a:rPr lang="tr-TR" sz="2200" dirty="0" smtClean="0"/>
              <a:t>. </a:t>
            </a:r>
            <a:r>
              <a:rPr lang="tr-TR" sz="2200" dirty="0" smtClean="0">
                <a:sym typeface="Wingdings" panose="05000000000000000000" pitchFamily="2" charset="2"/>
              </a:rPr>
              <a:t> Prosedür uzun. Süreci erken başlatmanız önemli. (Bu sene birçok arkadaşımız TAI’ye başvurarak uzun dönem staj hakkı kazandı). </a:t>
            </a:r>
            <a:endParaRPr lang="tr-TR" sz="2200" dirty="0" smtClean="0"/>
          </a:p>
        </p:txBody>
      </p:sp>
    </p:spTree>
    <p:extLst>
      <p:ext uri="{BB962C8B-B14F-4D97-AF65-F5344CB8AC3E}">
        <p14:creationId xmlns:p14="http://schemas.microsoft.com/office/powerpoint/2010/main" val="23559890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2885</TotalTime>
  <Words>2187</Words>
  <Application>Microsoft Office PowerPoint</Application>
  <PresentationFormat>Ekran Gösterisi (4:3)</PresentationFormat>
  <Paragraphs>184</Paragraphs>
  <Slides>42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42</vt:i4>
      </vt:variant>
    </vt:vector>
  </HeadingPairs>
  <TitlesOfParts>
    <vt:vector size="46" baseType="lpstr">
      <vt:lpstr>Arial</vt:lpstr>
      <vt:lpstr>Calibri</vt:lpstr>
      <vt:lpstr>Wingdings</vt:lpstr>
      <vt:lpstr>Office Theme</vt:lpstr>
      <vt:lpstr>PowerPoint Sunusu</vt:lpstr>
      <vt:lpstr>STAJ KOMİSYONU</vt:lpstr>
      <vt:lpstr>Genel Bilgiler</vt:lpstr>
      <vt:lpstr>Genel Bilgiler</vt:lpstr>
      <vt:lpstr>Genel Bilgiler</vt:lpstr>
      <vt:lpstr>Bölümümüz Staj Uygulama Esasları</vt:lpstr>
      <vt:lpstr>ME300 Stajı</vt:lpstr>
      <vt:lpstr>ME400 Stajı</vt:lpstr>
      <vt:lpstr>UZUN DONEM STAJ</vt:lpstr>
      <vt:lpstr>Staj Yeri</vt:lpstr>
      <vt:lpstr>PowerPoint Sunusu</vt:lpstr>
      <vt:lpstr>PowerPoint Sunusu</vt:lpstr>
      <vt:lpstr>PowerPoint Sunusu</vt:lpstr>
      <vt:lpstr>Belgeler (Staj Öncesi)</vt:lpstr>
      <vt:lpstr>PowerPoint Sunusu</vt:lpstr>
      <vt:lpstr>Belgeler (Staj Öncesi)</vt:lpstr>
      <vt:lpstr>Belgeler (Staj Öncesi)</vt:lpstr>
      <vt:lpstr>Uzun Dönem Stajı / Zorunlu Olmayan Staj </vt:lpstr>
      <vt:lpstr>Uzun Dönem Stajı    (Zorunlu Olmayan Staj)  İşbirliği Formu</vt:lpstr>
      <vt:lpstr>Belgeler (Staj Öncesi)</vt:lpstr>
      <vt:lpstr>Belgeler (Staj  Sonrası)</vt:lpstr>
      <vt:lpstr>Belgeler  (Staj  Sonrası)</vt:lpstr>
      <vt:lpstr>Belgeler (Staj  Sonrası) Firma tarafından Dekanlığa gönderilecek</vt:lpstr>
      <vt:lpstr>Belgeler (Staj  Sonrası) Firma tarafından Dekanlığa gönderilecek</vt:lpstr>
      <vt:lpstr>Belgeler (Staj  Sonrası) Firma tarafından Dekanlığa gönderilecek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Staj Raporu Yazım Kuralları</vt:lpstr>
      <vt:lpstr>Staj Raporu Yazım Kuralları</vt:lpstr>
      <vt:lpstr>PowerPoint Sunusu</vt:lpstr>
    </vt:vector>
  </TitlesOfParts>
  <Company>by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STAJ BİLGİLENDİRME</dc:title>
  <dc:creator>by</dc:creator>
  <cp:lastModifiedBy>Windows Kullanıcısı</cp:lastModifiedBy>
  <cp:revision>164</cp:revision>
  <cp:lastPrinted>2014-03-07T08:33:06Z</cp:lastPrinted>
  <dcterms:created xsi:type="dcterms:W3CDTF">2014-03-06T09:46:24Z</dcterms:created>
  <dcterms:modified xsi:type="dcterms:W3CDTF">2020-01-22T12:31:26Z</dcterms:modified>
</cp:coreProperties>
</file>